
<file path=[Content_Types].xml><?xml version="1.0" encoding="utf-8"?>
<Types xmlns="http://schemas.openxmlformats.org/package/2006/content-types">
  <Default Extension="bin" ContentType="application/vnd.openxmlformats-officedocument.oleObject"/>
  <Default Extension="jpeg" ContentType="image/jpeg"/>
  <Default Extension="jpg" ContentType="image/jpeg"/>
  <Default Extension="m4a" ContentType="audio/mp4"/>
  <Default Extension="png" ContentType="image/png"/>
  <Default Extension="rels" ContentType="application/vnd.openxmlformats-package.relationships+xml"/>
  <Default Extension="wav" ContentType="audio/x-wav"/>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sldIdLst>
    <p:sldId id="256" r:id="rId2"/>
    <p:sldId id="282" r:id="rId3"/>
    <p:sldId id="815" r:id="rId4"/>
    <p:sldId id="829" r:id="rId5"/>
    <p:sldId id="830" r:id="rId6"/>
    <p:sldId id="831" r:id="rId7"/>
    <p:sldId id="838" r:id="rId8"/>
    <p:sldId id="835" r:id="rId9"/>
    <p:sldId id="832" r:id="rId10"/>
    <p:sldId id="833" r:id="rId11"/>
    <p:sldId id="837" r:id="rId12"/>
    <p:sldId id="826" r:id="rId13"/>
    <p:sldId id="602" r:id="rId14"/>
    <p:sldId id="273" r:id="rId15"/>
    <p:sldId id="274" r:id="rId16"/>
    <p:sldId id="275" r:id="rId17"/>
    <p:sldId id="27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22C3F8C-7C3C-471F-8BFC-C71D47FE74E3}">
          <p14:sldIdLst>
            <p14:sldId id="256"/>
            <p14:sldId id="282"/>
            <p14:sldId id="815"/>
            <p14:sldId id="829"/>
            <p14:sldId id="830"/>
            <p14:sldId id="831"/>
            <p14:sldId id="838"/>
            <p14:sldId id="835"/>
            <p14:sldId id="832"/>
            <p14:sldId id="833"/>
            <p14:sldId id="837"/>
            <p14:sldId id="826"/>
            <p14:sldId id="602"/>
            <p14:sldId id="273"/>
            <p14:sldId id="274"/>
            <p14:sldId id="275"/>
            <p14:sldId id="276"/>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Douglas Harder" initials="DH" lastIdx="1" clrIdx="0">
    <p:extLst>
      <p:ext uri="{19B8F6BF-5375-455C-9EA6-DF929625EA0E}">
        <p15:presenceInfo xmlns:p15="http://schemas.microsoft.com/office/powerpoint/2012/main" userId="2b8d8b750cb213a7"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99"/>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20" autoAdjust="0"/>
    <p:restoredTop sz="96447" autoAdjust="0"/>
  </p:normalViewPr>
  <p:slideViewPr>
    <p:cSldViewPr snapToGrid="0">
      <p:cViewPr varScale="1">
        <p:scale>
          <a:sx n="110" d="100"/>
          <a:sy n="110" d="100"/>
        </p:scale>
        <p:origin x="846" y="96"/>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CD216B2-ACBC-44B0-85F7-759020758E26}" type="datetimeFigureOut">
              <a:rPr lang="en-CA" smtClean="0"/>
              <a:t>2021-07-27</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0ACAB6-06A0-453C-A925-AEEA3DA9F518}" type="slidenum">
              <a:rPr lang="en-CA" smtClean="0"/>
              <a:t>‹#›</a:t>
            </a:fld>
            <a:endParaRPr lang="en-CA"/>
          </a:p>
        </p:txBody>
      </p:sp>
    </p:spTree>
    <p:extLst>
      <p:ext uri="{BB962C8B-B14F-4D97-AF65-F5344CB8AC3E}">
        <p14:creationId xmlns:p14="http://schemas.microsoft.com/office/powerpoint/2010/main" val="20010639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a:solidFill>
                  <a:schemeClr val="bg1"/>
                </a:solidFill>
                <a:latin typeface="Constantia" panose="02030602050306030303" pitchFamily="18" charset="0"/>
                <a:cs typeface="Arial" pitchFamily="34" charset="0"/>
              </a:rPr>
              <a:t>ne 112</a:t>
            </a:r>
            <a:r>
              <a:rPr lang="en-US" sz="2000" dirty="0">
                <a:solidFill>
                  <a:schemeClr val="bg1"/>
                </a:solidFill>
                <a:latin typeface="Georgia" panose="02040502050405020303" pitchFamily="18" charset="0"/>
                <a:cs typeface="Arial" pitchFamily="34" charset="0"/>
              </a:rPr>
              <a:t> </a:t>
            </a:r>
            <a:r>
              <a:rPr lang="en-US" sz="2000" i="1" dirty="0">
                <a:solidFill>
                  <a:schemeClr val="bg1"/>
                </a:solidFill>
                <a:latin typeface="Georgia" panose="02040502050405020303" pitchFamily="18" charset="0"/>
                <a:cs typeface="Arial" pitchFamily="34" charset="0"/>
              </a:rPr>
              <a:t>Linear algebra for nanotechnology engineering</a:t>
            </a: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a:solidFill>
                  <a:schemeClr val="bg1"/>
                </a:solidFill>
                <a:latin typeface="Georgia" panose="02040502050405020303" pitchFamily="18" charset="0"/>
                <a:ea typeface="ＭＳ Ｐゴシック" charset="-128"/>
                <a:cs typeface="Arial" pitchFamily="34" charset="0"/>
              </a:rPr>
              <a:t>Douglas Wilhelm Harder, LEL, </a:t>
            </a:r>
            <a:r>
              <a:rPr lang="en-US" sz="1600" b="0" kern="0" dirty="0" err="1">
                <a:solidFill>
                  <a:schemeClr val="bg1"/>
                </a:solidFill>
                <a:latin typeface="Georgia" panose="02040502050405020303" pitchFamily="18" charset="0"/>
                <a:ea typeface="ＭＳ Ｐゴシック" charset="-128"/>
                <a:cs typeface="Arial" pitchFamily="34" charset="0"/>
              </a:rPr>
              <a:t>M.Math</a:t>
            </a:r>
            <a:r>
              <a:rPr lang="en-US" sz="1600" b="0" kern="0" dirty="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11"/>
          </p:nvPr>
        </p:nvSpPr>
        <p:spPr/>
        <p:txBody>
          <a:bodyPr/>
          <a:lstStyle>
            <a:lvl1pPr>
              <a:defRPr>
                <a:latin typeface="Cambria" panose="02040503050406030204" pitchFamily="18" charset="0"/>
                <a:ea typeface="Cambria" panose="02040503050406030204" pitchFamily="18" charset="0"/>
              </a:defRPr>
            </a:lvl1pPr>
          </a:lstStyle>
          <a:p>
            <a:r>
              <a:rPr lang="en-US"/>
              <a:t>The equations of a line</a:t>
            </a:r>
            <a:endParaRPr lang="en-CA" dirty="0"/>
          </a:p>
        </p:txBody>
      </p:sp>
      <p:sp>
        <p:nvSpPr>
          <p:cNvPr id="6" name="Slide Number Placeholder 5"/>
          <p:cNvSpPr>
            <a:spLocks noGrp="1"/>
          </p:cNvSpPr>
          <p:nvPr>
            <p:ph type="sldNum" sz="quarter" idx="12"/>
          </p:nvPr>
        </p:nvSpPr>
        <p:spPr>
          <a:xfrm>
            <a:off x="7239000" y="6356350"/>
            <a:ext cx="1066800" cy="365125"/>
          </a:xfrm>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Footer Placeholder 7"/>
          <p:cNvSpPr>
            <a:spLocks noGrp="1"/>
          </p:cNvSpPr>
          <p:nvPr>
            <p:ph type="ftr" sz="quarter" idx="11"/>
          </p:nvPr>
        </p:nvSpPr>
        <p:spPr/>
        <p:txBody>
          <a:bodyPr/>
          <a:lstStyle/>
          <a:p>
            <a:r>
              <a:rPr lang="en-US"/>
              <a:t>The equations of a line</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US"/>
              <a:t>The equations of a line</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Footer Placeholder 4"/>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5" name="Footer Placeholder 4"/>
          <p:cNvSpPr>
            <a:spLocks noGrp="1"/>
          </p:cNvSpPr>
          <p:nvPr>
            <p:ph type="ftr" sz="quarter" idx="3"/>
          </p:nvPr>
        </p:nvSpPr>
        <p:spPr>
          <a:xfrm>
            <a:off x="1952091" y="76200"/>
            <a:ext cx="635371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US"/>
              <a:t>The equations of a line</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m4a"/><Relationship Id="rId2" Type="http://schemas.microsoft.com/office/2007/relationships/media" Target="../media/media3.m4a"/><Relationship Id="rId1" Type="http://schemas.openxmlformats.org/officeDocument/2006/relationships/tags" Target="../tags/tag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m4a"/><Relationship Id="rId7" Type="http://schemas.openxmlformats.org/officeDocument/2006/relationships/image" Target="../media/image8.png"/><Relationship Id="rId2" Type="http://schemas.microsoft.com/office/2007/relationships/media" Target="../media/media4.m4a"/><Relationship Id="rId1" Type="http://schemas.openxmlformats.org/officeDocument/2006/relationships/tags" Target="../tags/tag2.xml"/><Relationship Id="rId6" Type="http://schemas.openxmlformats.org/officeDocument/2006/relationships/image" Target="../media/image9.wmf"/><Relationship Id="rId5" Type="http://schemas.openxmlformats.org/officeDocument/2006/relationships/oleObject" Target="../embeddings/oleObject1.bin"/><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audio" Target="../media/media5.m4a"/><Relationship Id="rId7" Type="http://schemas.openxmlformats.org/officeDocument/2006/relationships/oleObject" Target="../embeddings/oleObject3.bin"/><Relationship Id="rId2" Type="http://schemas.microsoft.com/office/2007/relationships/media" Target="../media/media5.m4a"/><Relationship Id="rId1" Type="http://schemas.openxmlformats.org/officeDocument/2006/relationships/tags" Target="../tags/tag3.xml"/><Relationship Id="rId6" Type="http://schemas.openxmlformats.org/officeDocument/2006/relationships/image" Target="../media/image10.wmf"/><Relationship Id="rId11" Type="http://schemas.openxmlformats.org/officeDocument/2006/relationships/image" Target="../media/image8.png"/><Relationship Id="rId5" Type="http://schemas.openxmlformats.org/officeDocument/2006/relationships/oleObject" Target="../embeddings/oleObject2.bin"/><Relationship Id="rId10" Type="http://schemas.openxmlformats.org/officeDocument/2006/relationships/image" Target="../media/image12.wmf"/><Relationship Id="rId4" Type="http://schemas.openxmlformats.org/officeDocument/2006/relationships/slideLayout" Target="../slideLayouts/slideLayout2.xml"/><Relationship Id="rId9" Type="http://schemas.openxmlformats.org/officeDocument/2006/relationships/oleObject" Target="../embeddings/oleObject4.bin"/></Relationships>
</file>

<file path=ppt/slides/_rels/slide6.xml.rels><?xml version="1.0" encoding="UTF-8" standalone="yes"?>
<Relationships xmlns="http://schemas.openxmlformats.org/package/2006/relationships"><Relationship Id="rId3" Type="http://schemas.openxmlformats.org/officeDocument/2006/relationships/audio" Target="../media/media6.m4a"/><Relationship Id="rId7" Type="http://schemas.openxmlformats.org/officeDocument/2006/relationships/image" Target="../media/image8.png"/><Relationship Id="rId2" Type="http://schemas.microsoft.com/office/2007/relationships/media" Target="../media/media6.m4a"/><Relationship Id="rId1" Type="http://schemas.openxmlformats.org/officeDocument/2006/relationships/tags" Target="../tags/tag4.xml"/><Relationship Id="rId6" Type="http://schemas.openxmlformats.org/officeDocument/2006/relationships/image" Target="../media/image10.wmf"/><Relationship Id="rId5" Type="http://schemas.openxmlformats.org/officeDocument/2006/relationships/oleObject" Target="../embeddings/oleObject5.bin"/><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7.bin"/><Relationship Id="rId3" Type="http://schemas.openxmlformats.org/officeDocument/2006/relationships/audio" Target="../media/media7.m4a"/><Relationship Id="rId7" Type="http://schemas.openxmlformats.org/officeDocument/2006/relationships/image" Target="../media/image14.wmf"/><Relationship Id="rId2" Type="http://schemas.microsoft.com/office/2007/relationships/media" Target="../media/media7.m4a"/><Relationship Id="rId1" Type="http://schemas.openxmlformats.org/officeDocument/2006/relationships/tags" Target="../tags/tag5.xml"/><Relationship Id="rId6" Type="http://schemas.openxmlformats.org/officeDocument/2006/relationships/oleObject" Target="../embeddings/oleObject6.bin"/><Relationship Id="rId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slideLayout" Target="../slideLayouts/slideLayout2.xml"/><Relationship Id="rId9" Type="http://schemas.openxmlformats.org/officeDocument/2006/relationships/image" Target="../media/image15.wmf"/></Relationships>
</file>

<file path=ppt/slides/_rels/slide8.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audio" Target="../media/media8.m4a"/><Relationship Id="rId7" Type="http://schemas.openxmlformats.org/officeDocument/2006/relationships/oleObject" Target="../embeddings/oleObject9.bin"/><Relationship Id="rId2" Type="http://schemas.microsoft.com/office/2007/relationships/media" Target="../media/media8.m4a"/><Relationship Id="rId1" Type="http://schemas.openxmlformats.org/officeDocument/2006/relationships/tags" Target="../tags/tag6.xml"/><Relationship Id="rId6" Type="http://schemas.openxmlformats.org/officeDocument/2006/relationships/image" Target="../media/image16.wmf"/><Relationship Id="rId5" Type="http://schemas.openxmlformats.org/officeDocument/2006/relationships/oleObject" Target="../embeddings/oleObject8.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9.xml.rels><?xml version="1.0" encoding="UTF-8" standalone="yes"?>
<Relationships xmlns="http://schemas.openxmlformats.org/package/2006/relationships"><Relationship Id="rId8" Type="http://schemas.openxmlformats.org/officeDocument/2006/relationships/image" Target="../media/image19.wmf"/><Relationship Id="rId13" Type="http://schemas.openxmlformats.org/officeDocument/2006/relationships/image" Target="../media/image8.png"/><Relationship Id="rId3" Type="http://schemas.openxmlformats.org/officeDocument/2006/relationships/audio" Target="../media/media9.m4a"/><Relationship Id="rId7" Type="http://schemas.openxmlformats.org/officeDocument/2006/relationships/oleObject" Target="../embeddings/oleObject11.bin"/><Relationship Id="rId12" Type="http://schemas.openxmlformats.org/officeDocument/2006/relationships/image" Target="../media/image21.wmf"/><Relationship Id="rId2" Type="http://schemas.microsoft.com/office/2007/relationships/media" Target="../media/media9.m4a"/><Relationship Id="rId1" Type="http://schemas.openxmlformats.org/officeDocument/2006/relationships/tags" Target="../tags/tag7.xml"/><Relationship Id="rId6" Type="http://schemas.openxmlformats.org/officeDocument/2006/relationships/image" Target="../media/image18.wmf"/><Relationship Id="rId11" Type="http://schemas.openxmlformats.org/officeDocument/2006/relationships/oleObject" Target="../embeddings/oleObject13.bin"/><Relationship Id="rId5" Type="http://schemas.openxmlformats.org/officeDocument/2006/relationships/oleObject" Target="../embeddings/oleObject10.bin"/><Relationship Id="rId10" Type="http://schemas.openxmlformats.org/officeDocument/2006/relationships/image" Target="../media/image20.wmf"/><Relationship Id="rId4" Type="http://schemas.openxmlformats.org/officeDocument/2006/relationships/slideLayout" Target="../slideLayouts/slideLayout2.xml"/><Relationship Id="rId9" Type="http://schemas.openxmlformats.org/officeDocument/2006/relationships/oleObject" Target="../embeddings/oleObject12.bin"/></Relationships>
</file>

<file path=ppt/slides/_rels/slide10.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audio" Target="../media/media10.m4a"/><Relationship Id="rId7" Type="http://schemas.openxmlformats.org/officeDocument/2006/relationships/oleObject" Target="../embeddings/oleObject15.bin"/><Relationship Id="rId2" Type="http://schemas.microsoft.com/office/2007/relationships/media" Target="../media/media10.m4a"/><Relationship Id="rId1" Type="http://schemas.openxmlformats.org/officeDocument/2006/relationships/tags" Target="../tags/tag8.xml"/><Relationship Id="rId6" Type="http://schemas.openxmlformats.org/officeDocument/2006/relationships/image" Target="../media/image22.wmf"/><Relationship Id="rId5" Type="http://schemas.openxmlformats.org/officeDocument/2006/relationships/oleObject" Target="../embeddings/oleObject14.bin"/><Relationship Id="rId4" Type="http://schemas.openxmlformats.org/officeDocument/2006/relationships/slideLayout" Target="../slideLayouts/slideLayout2.xml"/><Relationship Id="rId9" Type="http://schemas.openxmlformats.org/officeDocument/2006/relationships/image" Target="../media/image8.png"/></Relationships>
</file>

<file path=ppt/slides/_rels/slide11.xml.rels><?xml version="1.0" encoding="UTF-8" standalone="yes"?>
<Relationships xmlns="http://schemas.openxmlformats.org/package/2006/relationships"><Relationship Id="rId8" Type="http://schemas.openxmlformats.org/officeDocument/2006/relationships/image" Target="../media/image25.wmf"/><Relationship Id="rId13" Type="http://schemas.openxmlformats.org/officeDocument/2006/relationships/image" Target="../media/image8.png"/><Relationship Id="rId3" Type="http://schemas.openxmlformats.org/officeDocument/2006/relationships/audio" Target="../media/media11.m4a"/><Relationship Id="rId7" Type="http://schemas.openxmlformats.org/officeDocument/2006/relationships/oleObject" Target="../embeddings/oleObject17.bin"/><Relationship Id="rId12" Type="http://schemas.openxmlformats.org/officeDocument/2006/relationships/image" Target="../media/image27.wmf"/><Relationship Id="rId2" Type="http://schemas.microsoft.com/office/2007/relationships/media" Target="../media/media11.m4a"/><Relationship Id="rId1" Type="http://schemas.openxmlformats.org/officeDocument/2006/relationships/tags" Target="../tags/tag9.xml"/><Relationship Id="rId6" Type="http://schemas.openxmlformats.org/officeDocument/2006/relationships/image" Target="../media/image24.wmf"/><Relationship Id="rId11" Type="http://schemas.openxmlformats.org/officeDocument/2006/relationships/oleObject" Target="../embeddings/oleObject19.bin"/><Relationship Id="rId5" Type="http://schemas.openxmlformats.org/officeDocument/2006/relationships/oleObject" Target="../embeddings/oleObject16.bin"/><Relationship Id="rId10" Type="http://schemas.openxmlformats.org/officeDocument/2006/relationships/image" Target="../media/image26.wmf"/><Relationship Id="rId4" Type="http://schemas.openxmlformats.org/officeDocument/2006/relationships/slideLayout" Target="../slideLayouts/slideLayout2.xml"/><Relationship Id="rId9" Type="http://schemas.openxmlformats.org/officeDocument/2006/relationships/oleObject" Target="../embeddings/oleObject18.bin"/></Relationships>
</file>

<file path=ppt/slides/_rels/slide12.xml.rels><?xml version="1.0" encoding="UTF-8" standalone="yes"?>
<Relationships xmlns="http://schemas.openxmlformats.org/package/2006/relationships"><Relationship Id="rId3" Type="http://schemas.openxmlformats.org/officeDocument/2006/relationships/audio" Target="../media/media12.m4a"/><Relationship Id="rId2" Type="http://schemas.microsoft.com/office/2007/relationships/media" Target="../media/media12.m4a"/><Relationship Id="rId1" Type="http://schemas.openxmlformats.org/officeDocument/2006/relationships/tags" Target="../tags/tag10.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audio" Target="../media/media13.m4a"/><Relationship Id="rId2" Type="http://schemas.microsoft.com/office/2007/relationships/media" Target="../media/media13.m4a"/><Relationship Id="rId1" Type="http://schemas.openxmlformats.org/officeDocument/2006/relationships/tags" Target="../tags/tag11.xml"/><Relationship Id="rId5" Type="http://schemas.openxmlformats.org/officeDocument/2006/relationships/image" Target="../media/image8.png"/><Relationship Id="rId4"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wav"/><Relationship Id="rId1" Type="http://schemas.microsoft.com/office/2007/relationships/media" Target="../media/media15.wav"/><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8.png"/><Relationship Id="rId2" Type="http://schemas.openxmlformats.org/officeDocument/2006/relationships/audio" Target="../media/media16.wav"/><Relationship Id="rId1" Type="http://schemas.microsoft.com/office/2007/relationships/media" Target="../media/media16.wav"/><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wav"/><Relationship Id="rId1" Type="http://schemas.microsoft.com/office/2007/relationships/media" Target="../media/media17.wav"/><Relationship Id="rId4"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7.6 The equations of a line</a:t>
            </a:r>
            <a:endParaRPr lang="en-CA" dirty="0"/>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a:extLst>
              <a:ext uri="{FF2B5EF4-FFF2-40B4-BE49-F238E27FC236}">
                <a16:creationId xmlns:a16="http://schemas.microsoft.com/office/drawing/2014/main" id="{4E901AE6-1B29-4EE0-B271-8125CA3703E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6930"/>
    </mc:Choice>
    <mc:Fallback>
      <p:transition spd="slow" advTm="6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In this topic, we will</a:t>
            </a:r>
          </a:p>
          <a:p>
            <a:pPr lvl="1"/>
            <a:r>
              <a:rPr lang="en-US" dirty="0"/>
              <a:t>Review the equations of a line</a:t>
            </a:r>
          </a:p>
          <a:p>
            <a:pPr lvl="1"/>
            <a:r>
              <a:rPr lang="en-US" dirty="0"/>
              <a:t>Discuss how we can solve the system of linear equations to</a:t>
            </a:r>
            <a:br>
              <a:rPr lang="en-US" dirty="0"/>
            </a:br>
            <a:r>
              <a:rPr lang="en-US" dirty="0"/>
              <a:t>find a vector representation of that line</a:t>
            </a:r>
          </a:p>
          <a:p>
            <a:pPr lvl="1"/>
            <a:r>
              <a:rPr lang="en-US" dirty="0"/>
              <a:t>Describe how we can use the cross product and the</a:t>
            </a:r>
            <a:br>
              <a:rPr lang="en-US" dirty="0"/>
            </a:br>
            <a:r>
              <a:rPr lang="en-US" dirty="0"/>
              <a:t>Moore-Penrose pseudoinverse to algorithmically find that</a:t>
            </a:r>
            <a:br>
              <a:rPr lang="en-US" dirty="0"/>
            </a:br>
            <a:r>
              <a:rPr lang="en-US" dirty="0"/>
              <a:t>vector representation</a:t>
            </a:r>
          </a:p>
          <a:p>
            <a:pPr lvl="1"/>
            <a:r>
              <a:rPr lang="en-US" dirty="0"/>
              <a:t>Discuss the differences between algorithmic and algebraic</a:t>
            </a:r>
            <a:br>
              <a:rPr lang="en-US" dirty="0"/>
            </a:br>
            <a:r>
              <a:rPr lang="en-US" dirty="0"/>
              <a:t>solutions to problems</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2</a:t>
            </a:fld>
            <a:endParaRPr lang="en-CA"/>
          </a:p>
        </p:txBody>
      </p:sp>
      <p:pic>
        <p:nvPicPr>
          <p:cNvPr id="8" name="Audio 7">
            <a:hlinkClick r:id="" action="ppaction://media"/>
            <a:extLst>
              <a:ext uri="{FF2B5EF4-FFF2-40B4-BE49-F238E27FC236}">
                <a16:creationId xmlns:a16="http://schemas.microsoft.com/office/drawing/2014/main" id="{4C16DD24-9B3F-4083-B9D1-F1F5BB839AAB}"/>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835283541"/>
      </p:ext>
    </p:extLst>
  </p:cSld>
  <p:clrMapOvr>
    <a:masterClrMapping/>
  </p:clrMapOvr>
  <mc:AlternateContent xmlns:mc="http://schemas.openxmlformats.org/markup-compatibility/2006">
    <mc:Choice xmlns:p14="http://schemas.microsoft.com/office/powerpoint/2010/main" Requires="p14">
      <p:transition spd="slow" p14:dur="2000" advTm="36236"/>
    </mc:Choice>
    <mc:Fallback>
      <p:transition spd="slow" advTm="3623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Equation of a plane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 a plane is represented algebraically by a single equation:</a:t>
            </a:r>
          </a:p>
          <a:p>
            <a:pPr marL="0" indent="0" algn="ctr">
              <a:buNone/>
            </a:pPr>
            <a:r>
              <a:rPr lang="en-US" i="1" dirty="0">
                <a:latin typeface="Times New Roman" panose="02020603050405020304" pitchFamily="18" charset="0"/>
              </a:rPr>
              <a:t>ax</a:t>
            </a:r>
            <a:r>
              <a:rPr lang="en-US" dirty="0">
                <a:latin typeface="Times New Roman" panose="02020603050405020304" pitchFamily="18" charset="0"/>
              </a:rPr>
              <a:t> + </a:t>
            </a:r>
            <a:r>
              <a:rPr lang="en-US" i="1" dirty="0">
                <a:latin typeface="Times New Roman" panose="02020603050405020304" pitchFamily="18" charset="0"/>
              </a:rPr>
              <a:t>by</a:t>
            </a:r>
            <a:r>
              <a:rPr lang="en-US" dirty="0">
                <a:latin typeface="Times New Roman" panose="02020603050405020304" pitchFamily="18" charset="0"/>
              </a:rPr>
              <a:t> + </a:t>
            </a:r>
            <a:r>
              <a:rPr lang="en-US" i="1" dirty="0" err="1">
                <a:latin typeface="Times New Roman" panose="02020603050405020304" pitchFamily="18" charset="0"/>
              </a:rPr>
              <a:t>cz</a:t>
            </a:r>
            <a:r>
              <a:rPr lang="en-US" dirty="0">
                <a:latin typeface="Times New Roman" panose="02020603050405020304" pitchFamily="18" charset="0"/>
              </a:rPr>
              <a:t> + </a:t>
            </a:r>
            <a:r>
              <a:rPr lang="en-US" i="1" dirty="0">
                <a:latin typeface="Times New Roman" panose="02020603050405020304" pitchFamily="18" charset="0"/>
              </a:rPr>
              <a:t>d</a:t>
            </a:r>
            <a:r>
              <a:rPr lang="en-US" dirty="0">
                <a:latin typeface="Times New Roman" panose="02020603050405020304" pitchFamily="18" charset="0"/>
              </a:rPr>
              <a:t> = 0</a:t>
            </a:r>
            <a:endParaRPr lang="en-US" i="1" dirty="0">
              <a:latin typeface="Times New Roman" panose="02020603050405020304" pitchFamily="18" charset="0"/>
            </a:endParaRPr>
          </a:p>
          <a:p>
            <a:pPr lvl="1"/>
            <a:r>
              <a:rPr lang="en-US" dirty="0"/>
              <a:t>You of course are familiar with this:</a:t>
            </a:r>
            <a:br>
              <a:rPr lang="en-US" dirty="0"/>
            </a:br>
            <a:r>
              <a:rPr lang="en-US" dirty="0"/>
              <a:t>		a single linear equation in three unknowns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rPr>
              <a:t>ax</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rPr>
              <a:t> +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rPr>
              <a:t>by</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rPr>
              <a:t> + </a:t>
            </a:r>
            <a:r>
              <a:rPr kumimoji="0" lang="en-US" sz="2200" b="0" i="1" u="none" strike="noStrike" kern="1200" cap="none" spc="0" normalizeH="0" baseline="0" noProof="0" dirty="0" err="1">
                <a:ln>
                  <a:noFill/>
                </a:ln>
                <a:solidFill>
                  <a:prstClr val="white"/>
                </a:solidFill>
                <a:effectLst/>
                <a:uLnTx/>
                <a:uFillTx/>
                <a:latin typeface="Times New Roman" panose="02020603050405020304" pitchFamily="18" charset="0"/>
              </a:rPr>
              <a:t>cz</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rPr>
              <a:t> =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rPr>
              <a:t>d</a:t>
            </a:r>
          </a:p>
          <a:p>
            <a:pPr lvl="1"/>
            <a:r>
              <a:rPr lang="en-US" dirty="0"/>
              <a:t>Therefore, there are generally two free variables</a:t>
            </a:r>
          </a:p>
          <a:p>
            <a:pPr lvl="2"/>
            <a:r>
              <a:rPr lang="en-US" dirty="0"/>
              <a:t>It is these two free variables that define a plane</a:t>
            </a:r>
          </a:p>
          <a:p>
            <a:pPr lvl="2"/>
            <a:r>
              <a:rPr lang="en-US" dirty="0"/>
              <a:t>There is only one circumstance where there are three free variables and infinitely many solutions:</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x</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z</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+ 0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lvl="2"/>
            <a:r>
              <a:rPr lang="en-US" dirty="0"/>
              <a:t>The only time when there are no solutions is when </a:t>
            </a:r>
            <a:r>
              <a:rPr lang="en-US" i="1" dirty="0"/>
              <a:t>t</a:t>
            </a:r>
            <a:r>
              <a:rPr lang="en-US" dirty="0"/>
              <a:t> is non-zero in this equation:</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x</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y</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z</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d</a:t>
            </a:r>
            <a:r>
              <a:rPr kumimoji="0" lang="en-US" sz="2200" b="0" i="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 = </a:t>
            </a:r>
            <a:r>
              <a:rPr kumimoji="0" lang="en-US" sz="2200" b="0"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rPr>
              <a:t>0</a:t>
            </a:r>
            <a:endParaRPr kumimoji="0" lang="en-US" sz="2200" b="0" i="1" u="none" strike="noStrike" kern="1200" cap="none" spc="0" normalizeH="0" baseline="0" noProof="0" dirty="0">
              <a:ln>
                <a:noFill/>
              </a:ln>
              <a:solidFill>
                <a:prstClr val="white"/>
              </a:solidFill>
              <a:effectLst/>
              <a:uLnTx/>
              <a:uFillTx/>
              <a:latin typeface="Times New Roman" panose="02020603050405020304" pitchFamily="18" charset="0"/>
              <a:ea typeface="Cambria" panose="02040503050406030204" pitchFamily="18" charset="0"/>
              <a:cs typeface="Times New Roman" panose="02020603050405020304" pitchFamily="18" charset="0"/>
            </a:endParaRPr>
          </a:p>
          <a:p>
            <a:pPr lvl="1"/>
            <a:endParaRPr lang="en-US" dirty="0"/>
          </a:p>
          <a:p>
            <a:pPr lvl="1"/>
            <a:endParaRPr lang="en-US" dirty="0"/>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3</a:t>
            </a:fld>
            <a:endParaRPr lang="en-CA"/>
          </a:p>
        </p:txBody>
      </p:sp>
      <p:pic>
        <p:nvPicPr>
          <p:cNvPr id="5" name="Audio 4">
            <a:hlinkClick r:id="" action="ppaction://media"/>
            <a:extLst>
              <a:ext uri="{FF2B5EF4-FFF2-40B4-BE49-F238E27FC236}">
                <a16:creationId xmlns:a16="http://schemas.microsoft.com/office/drawing/2014/main" id="{AA8E5455-6E10-4A02-81F6-6C92E35A025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46252453"/>
      </p:ext>
    </p:extLst>
  </p:cSld>
  <p:clrMapOvr>
    <a:masterClrMapping/>
  </p:clrMapOvr>
  <mc:AlternateContent xmlns:mc="http://schemas.openxmlformats.org/markup-compatibility/2006">
    <mc:Choice xmlns:p14="http://schemas.microsoft.com/office/powerpoint/2010/main" Requires="p14">
      <p:transition spd="slow" p14:dur="2000" advTm="83276"/>
    </mc:Choice>
    <mc:Fallback>
      <p:transition spd="slow" advTm="832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Equations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 </a:t>
            </a:r>
            <a:r>
              <a:rPr lang="en-US" b="1" dirty="0">
                <a:latin typeface="Times New Roman" panose="02020603050405020304" pitchFamily="18" charset="0"/>
              </a:rPr>
              <a:t>R</a:t>
            </a:r>
            <a:r>
              <a:rPr lang="en-US" baseline="30000" dirty="0">
                <a:latin typeface="Times New Roman" panose="02020603050405020304" pitchFamily="18" charset="0"/>
              </a:rPr>
              <a:t>3</a:t>
            </a:r>
            <a:r>
              <a:rPr lang="en-US" dirty="0"/>
              <a:t>, a line is represented by a system of two linear equations:</a:t>
            </a:r>
          </a:p>
          <a:p>
            <a:pPr marL="0" indent="0" algn="ctr">
              <a:buNone/>
            </a:pPr>
            <a:r>
              <a:rPr lang="en-US" i="1" dirty="0">
                <a:latin typeface="Times New Roman" panose="02020603050405020304" pitchFamily="18" charset="0"/>
              </a:rPr>
              <a:t>a</a:t>
            </a:r>
            <a:r>
              <a:rPr lang="en-US" baseline="-25000" dirty="0">
                <a:latin typeface="Times New Roman" panose="02020603050405020304" pitchFamily="18" charset="0"/>
              </a:rPr>
              <a:t>1 </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1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c</a:t>
            </a:r>
            <a:r>
              <a:rPr lang="en-US" baseline="-25000" dirty="0">
                <a:latin typeface="Times New Roman" panose="02020603050405020304" pitchFamily="18" charset="0"/>
              </a:rPr>
              <a:t>1 </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Times New Roman" panose="02020603050405020304" pitchFamily="18" charset="0"/>
              </a:rPr>
              <a:t>d</a:t>
            </a:r>
            <a:r>
              <a:rPr lang="en-US" baseline="-25000" dirty="0">
                <a:latin typeface="Times New Roman" panose="02020603050405020304" pitchFamily="18" charset="0"/>
              </a:rPr>
              <a:t>1 </a:t>
            </a:r>
            <a:r>
              <a:rPr lang="en-US" dirty="0">
                <a:latin typeface="Times New Roman" panose="02020603050405020304" pitchFamily="18" charset="0"/>
              </a:rPr>
              <a:t> = 0</a:t>
            </a:r>
          </a:p>
          <a:p>
            <a:pPr marL="0" indent="0" algn="ctr">
              <a:buNone/>
            </a:pPr>
            <a:r>
              <a:rPr lang="en-US" i="1" dirty="0">
                <a:latin typeface="Times New Roman" panose="02020603050405020304" pitchFamily="18" charset="0"/>
              </a:rPr>
              <a:t>a</a:t>
            </a:r>
            <a:r>
              <a:rPr lang="en-US" baseline="-25000" dirty="0">
                <a:latin typeface="Times New Roman" panose="02020603050405020304" pitchFamily="18" charset="0"/>
              </a:rPr>
              <a:t>2 </a:t>
            </a:r>
            <a:r>
              <a:rPr lang="en-US" i="1" dirty="0">
                <a:latin typeface="Times New Roman" panose="02020603050405020304" pitchFamily="18" charset="0"/>
              </a:rPr>
              <a:t>x</a:t>
            </a:r>
            <a:r>
              <a:rPr lang="en-US" dirty="0">
                <a:latin typeface="Times New Roman" panose="02020603050405020304" pitchFamily="18" charset="0"/>
              </a:rPr>
              <a:t> + </a:t>
            </a:r>
            <a:r>
              <a:rPr lang="en-US" i="1" dirty="0">
                <a:latin typeface="Times New Roman" panose="02020603050405020304" pitchFamily="18" charset="0"/>
              </a:rPr>
              <a:t>b</a:t>
            </a:r>
            <a:r>
              <a:rPr lang="en-US" baseline="-25000" dirty="0">
                <a:latin typeface="Times New Roman" panose="02020603050405020304" pitchFamily="18" charset="0"/>
              </a:rPr>
              <a:t>2 </a:t>
            </a:r>
            <a:r>
              <a:rPr lang="en-US" i="1" dirty="0">
                <a:latin typeface="Times New Roman" panose="02020603050405020304" pitchFamily="18" charset="0"/>
              </a:rPr>
              <a:t>y</a:t>
            </a:r>
            <a:r>
              <a:rPr lang="en-US" dirty="0">
                <a:latin typeface="Times New Roman" panose="02020603050405020304" pitchFamily="18" charset="0"/>
              </a:rPr>
              <a:t> + </a:t>
            </a:r>
            <a:r>
              <a:rPr lang="en-US" i="1" dirty="0">
                <a:latin typeface="Times New Roman" panose="02020603050405020304" pitchFamily="18" charset="0"/>
              </a:rPr>
              <a:t>c</a:t>
            </a:r>
            <a:r>
              <a:rPr lang="en-US" baseline="-25000" dirty="0">
                <a:latin typeface="Times New Roman" panose="02020603050405020304" pitchFamily="18" charset="0"/>
              </a:rPr>
              <a:t>2 </a:t>
            </a:r>
            <a:r>
              <a:rPr lang="en-US" i="1" dirty="0">
                <a:latin typeface="Times New Roman" panose="02020603050405020304" pitchFamily="18" charset="0"/>
              </a:rPr>
              <a:t>z</a:t>
            </a:r>
            <a:r>
              <a:rPr lang="en-US" dirty="0">
                <a:latin typeface="Times New Roman" panose="02020603050405020304" pitchFamily="18" charset="0"/>
              </a:rPr>
              <a:t> + </a:t>
            </a:r>
            <a:r>
              <a:rPr lang="en-US" i="1" dirty="0">
                <a:latin typeface="Times New Roman" panose="02020603050405020304" pitchFamily="18" charset="0"/>
              </a:rPr>
              <a:t>d</a:t>
            </a:r>
            <a:r>
              <a:rPr lang="en-US" baseline="-25000" dirty="0">
                <a:latin typeface="Times New Roman" panose="02020603050405020304" pitchFamily="18" charset="0"/>
              </a:rPr>
              <a:t>2 </a:t>
            </a:r>
            <a:r>
              <a:rPr lang="en-US" dirty="0">
                <a:latin typeface="Times New Roman" panose="02020603050405020304" pitchFamily="18" charset="0"/>
              </a:rPr>
              <a:t> = 0</a:t>
            </a:r>
            <a:endParaRPr lang="en-US" i="1" dirty="0">
              <a:latin typeface="Times New Roman" panose="02020603050405020304" pitchFamily="18" charset="0"/>
            </a:endParaRPr>
          </a:p>
          <a:p>
            <a:pPr lvl="1"/>
            <a:r>
              <a:rPr lang="en-US" dirty="0"/>
              <a:t>We will assume at least one coefficient of </a:t>
            </a:r>
            <a:r>
              <a:rPr lang="en-US" i="1" dirty="0">
                <a:latin typeface="Times New Roman" panose="02020603050405020304" pitchFamily="18" charset="0"/>
              </a:rPr>
              <a:t>x</a:t>
            </a:r>
            <a:r>
              <a:rPr lang="en-US" dirty="0"/>
              <a:t>, </a:t>
            </a:r>
            <a:r>
              <a:rPr lang="en-US" i="1" dirty="0">
                <a:latin typeface="Times New Roman" panose="02020603050405020304" pitchFamily="18" charset="0"/>
              </a:rPr>
              <a:t>y</a:t>
            </a:r>
            <a:r>
              <a:rPr lang="en-US" dirty="0"/>
              <a:t> or </a:t>
            </a:r>
            <a:r>
              <a:rPr lang="en-US" i="1" dirty="0">
                <a:latin typeface="Times New Roman" panose="02020603050405020304" pitchFamily="18" charset="0"/>
              </a:rPr>
              <a:t>z</a:t>
            </a:r>
            <a:r>
              <a:rPr lang="en-US" dirty="0"/>
              <a:t> is non-zero for each equation and ignore the pathological cases</a:t>
            </a:r>
          </a:p>
          <a:p>
            <a:pPr lvl="1"/>
            <a:r>
              <a:rPr lang="en-US" dirty="0"/>
              <a:t>The line is the intersection of the two planes</a:t>
            </a:r>
          </a:p>
          <a:p>
            <a:pPr lvl="2"/>
            <a:r>
              <a:rPr lang="en-US" dirty="0"/>
              <a:t>Two different planes, if they intersect,</a:t>
            </a:r>
            <a:br>
              <a:rPr lang="en-US" dirty="0"/>
            </a:br>
            <a:r>
              <a:rPr lang="en-US" dirty="0"/>
              <a:t>	will intersect along a line</a:t>
            </a:r>
          </a:p>
          <a:p>
            <a:pPr lvl="1"/>
            <a:r>
              <a:rPr lang="en-US" dirty="0"/>
              <a:t>Thus, our augmented matrix is:</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4</a:t>
            </a:fld>
            <a:endParaRPr lang="en-CA"/>
          </a:p>
        </p:txBody>
      </p:sp>
      <p:graphicFrame>
        <p:nvGraphicFramePr>
          <p:cNvPr id="9" name="Object 8">
            <a:extLst>
              <a:ext uri="{FF2B5EF4-FFF2-40B4-BE49-F238E27FC236}">
                <a16:creationId xmlns:a16="http://schemas.microsoft.com/office/drawing/2014/main" id="{590C5F53-CC5F-4E37-8269-983008B5B0C7}"/>
              </a:ext>
            </a:extLst>
          </p:cNvPr>
          <p:cNvGraphicFramePr>
            <a:graphicFrameLocks noChangeAspect="1"/>
          </p:cNvGraphicFramePr>
          <p:nvPr>
            <p:extLst>
              <p:ext uri="{D42A27DB-BD31-4B8C-83A1-F6EECF244321}">
                <p14:modId xmlns:p14="http://schemas.microsoft.com/office/powerpoint/2010/main" val="3457026894"/>
              </p:ext>
            </p:extLst>
          </p:nvPr>
        </p:nvGraphicFramePr>
        <p:xfrm>
          <a:off x="3318950" y="5013466"/>
          <a:ext cx="2308543" cy="862648"/>
        </p:xfrm>
        <a:graphic>
          <a:graphicData uri="http://schemas.openxmlformats.org/presentationml/2006/ole">
            <mc:AlternateContent xmlns:mc="http://schemas.openxmlformats.org/markup-compatibility/2006">
              <mc:Choice xmlns:v="urn:schemas-microsoft-com:vml" Requires="v">
                <p:oleObj name="Equation" r:id="rId5" imgW="1054080" imgH="393480" progId="Equation.DSMT4">
                  <p:embed/>
                </p:oleObj>
              </mc:Choice>
              <mc:Fallback>
                <p:oleObj name="Equation" r:id="rId5" imgW="1054080" imgH="393480" progId="Equation.DSMT4">
                  <p:embed/>
                  <p:pic>
                    <p:nvPicPr>
                      <p:cNvPr id="5" name="Object 4">
                        <a:extLst>
                          <a:ext uri="{FF2B5EF4-FFF2-40B4-BE49-F238E27FC236}">
                            <a16:creationId xmlns:a16="http://schemas.microsoft.com/office/drawing/2014/main" id="{278034DD-063C-4B87-8F83-3E78A5F4C144}"/>
                          </a:ext>
                        </a:extLst>
                      </p:cNvPr>
                      <p:cNvPicPr/>
                      <p:nvPr/>
                    </p:nvPicPr>
                    <p:blipFill>
                      <a:blip r:embed="rId6"/>
                      <a:stretch>
                        <a:fillRect/>
                      </a:stretch>
                    </p:blipFill>
                    <p:spPr>
                      <a:xfrm>
                        <a:off x="3318950" y="5013466"/>
                        <a:ext cx="2308543" cy="862648"/>
                      </a:xfrm>
                      <a:prstGeom prst="rect">
                        <a:avLst/>
                      </a:prstGeom>
                    </p:spPr>
                  </p:pic>
                </p:oleObj>
              </mc:Fallback>
            </mc:AlternateContent>
          </a:graphicData>
        </a:graphic>
      </p:graphicFrame>
      <p:pic>
        <p:nvPicPr>
          <p:cNvPr id="5" name="Audio 4">
            <a:hlinkClick r:id="" action="ppaction://media"/>
            <a:extLst>
              <a:ext uri="{FF2B5EF4-FFF2-40B4-BE49-F238E27FC236}">
                <a16:creationId xmlns:a16="http://schemas.microsoft.com/office/drawing/2014/main" id="{39057554-0936-4E0A-96DA-CDAF537A94F2}"/>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858378557"/>
      </p:ext>
    </p:extLst>
  </p:cSld>
  <p:clrMapOvr>
    <a:masterClrMapping/>
  </p:clrMapOvr>
  <mc:AlternateContent xmlns:mc="http://schemas.openxmlformats.org/markup-compatibility/2006">
    <mc:Choice xmlns:p14="http://schemas.microsoft.com/office/powerpoint/2010/main" Requires="p14">
      <p:transition spd="slow" p14:dur="2000" advTm="62965"/>
    </mc:Choice>
    <mc:Fallback>
      <p:transition spd="slow" advTm="629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or equal planes</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From secondary school, you are aware that there are two possibilities:</a:t>
            </a:r>
          </a:p>
          <a:p>
            <a:pPr lvl="1"/>
            <a:r>
              <a:rPr lang="en-US" dirty="0"/>
              <a:t>The vectors                         are linearly dependent,</a:t>
            </a:r>
            <a:br>
              <a:rPr lang="en-US" dirty="0"/>
            </a:br>
            <a:br>
              <a:rPr lang="en-US" sz="1800" dirty="0"/>
            </a:br>
            <a:br>
              <a:rPr lang="en-US" sz="1800" dirty="0"/>
            </a:br>
            <a:r>
              <a:rPr lang="en-US" dirty="0"/>
              <a:t>	so one is a multiple of the other</a:t>
            </a:r>
          </a:p>
          <a:p>
            <a:pPr lvl="1"/>
            <a:r>
              <a:rPr lang="en-US" dirty="0"/>
              <a:t>Thus, the row-equivalent  matrix in row-echelon form is</a:t>
            </a:r>
          </a:p>
          <a:p>
            <a:pPr lvl="1"/>
            <a:endParaRPr lang="en-US" dirty="0"/>
          </a:p>
          <a:p>
            <a:pPr lvl="1"/>
            <a:endParaRPr lang="en-US" dirty="0"/>
          </a:p>
          <a:p>
            <a:pPr marL="457200" lvl="1" indent="0">
              <a:buNone/>
            </a:pPr>
            <a:endParaRPr lang="en-US" dirty="0"/>
          </a:p>
          <a:p>
            <a:pPr lvl="1"/>
            <a:r>
              <a:rPr lang="en-US" dirty="0"/>
              <a:t>If                               , there are two free variables and the two</a:t>
            </a:r>
            <a:br>
              <a:rPr lang="en-US" dirty="0"/>
            </a:br>
            <a:r>
              <a:rPr lang="en-US" dirty="0"/>
              <a:t>                                          equations describe the same plane</a:t>
            </a:r>
          </a:p>
          <a:p>
            <a:pPr lvl="1"/>
            <a:r>
              <a:rPr lang="en-US" dirty="0"/>
              <a:t>Otherwise, they describe two parallel planes, so no solutions</a:t>
            </a:r>
          </a:p>
          <a:p>
            <a:pPr lvl="1"/>
            <a:r>
              <a:rPr lang="en-US" dirty="0"/>
              <a:t>If </a:t>
            </a:r>
            <a:r>
              <a:rPr lang="en-US" i="1" dirty="0">
                <a:latin typeface="Times New Roman" panose="02020603050405020304" pitchFamily="18" charset="0"/>
              </a:rPr>
              <a:t>a</a:t>
            </a:r>
            <a:r>
              <a:rPr lang="en-US" baseline="-25000" dirty="0">
                <a:latin typeface="Times New Roman" panose="02020603050405020304" pitchFamily="18" charset="0"/>
              </a:rPr>
              <a:t>1</a:t>
            </a:r>
            <a:r>
              <a:rPr lang="en-US" dirty="0">
                <a:latin typeface="Times New Roman" panose="02020603050405020304" pitchFamily="18" charset="0"/>
              </a:rPr>
              <a:t> = 0</a:t>
            </a:r>
            <a:r>
              <a:rPr lang="en-US" dirty="0"/>
              <a:t>, we go to Column 2 or 3, but the result is the same </a:t>
            </a:r>
          </a:p>
          <a:p>
            <a:pPr lvl="1"/>
            <a:endParaRPr lang="en-US" dirty="0"/>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5</a:t>
            </a:fld>
            <a:endParaRPr lang="en-CA"/>
          </a:p>
        </p:txBody>
      </p:sp>
      <p:graphicFrame>
        <p:nvGraphicFramePr>
          <p:cNvPr id="8" name="Object 7">
            <a:extLst>
              <a:ext uri="{FF2B5EF4-FFF2-40B4-BE49-F238E27FC236}">
                <a16:creationId xmlns:a16="http://schemas.microsoft.com/office/drawing/2014/main" id="{35637865-D554-46BF-A1D3-C715C243447A}"/>
              </a:ext>
            </a:extLst>
          </p:cNvPr>
          <p:cNvGraphicFramePr>
            <a:graphicFrameLocks noChangeAspect="1"/>
          </p:cNvGraphicFramePr>
          <p:nvPr>
            <p:extLst>
              <p:ext uri="{D42A27DB-BD31-4B8C-83A1-F6EECF244321}">
                <p14:modId xmlns:p14="http://schemas.microsoft.com/office/powerpoint/2010/main" val="4002553513"/>
              </p:ext>
            </p:extLst>
          </p:nvPr>
        </p:nvGraphicFramePr>
        <p:xfrm>
          <a:off x="2775402" y="1973262"/>
          <a:ext cx="1138238" cy="1189038"/>
        </p:xfrm>
        <a:graphic>
          <a:graphicData uri="http://schemas.openxmlformats.org/presentationml/2006/ole">
            <mc:AlternateContent xmlns:mc="http://schemas.openxmlformats.org/markup-compatibility/2006">
              <mc:Choice xmlns:v="urn:schemas-microsoft-com:vml" Requires="v">
                <p:oleObj name="Equation" r:id="rId5" imgW="571320" imgH="596880" progId="Equation.DSMT4">
                  <p:embed/>
                </p:oleObj>
              </mc:Choice>
              <mc:Fallback>
                <p:oleObj name="Equation" r:id="rId5" imgW="571320" imgH="596880" progId="Equation.DSMT4">
                  <p:embed/>
                  <p:pic>
                    <p:nvPicPr>
                      <p:cNvPr id="8" name="Object 7">
                        <a:extLst>
                          <a:ext uri="{FF2B5EF4-FFF2-40B4-BE49-F238E27FC236}">
                            <a16:creationId xmlns:a16="http://schemas.microsoft.com/office/drawing/2014/main" id="{35637865-D554-46BF-A1D3-C715C243447A}"/>
                          </a:ext>
                        </a:extLst>
                      </p:cNvPr>
                      <p:cNvPicPr/>
                      <p:nvPr/>
                    </p:nvPicPr>
                    <p:blipFill>
                      <a:blip r:embed="rId6"/>
                      <a:stretch>
                        <a:fillRect/>
                      </a:stretch>
                    </p:blipFill>
                    <p:spPr>
                      <a:xfrm>
                        <a:off x="2775402" y="1973262"/>
                        <a:ext cx="1138238" cy="11890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F708B434-5ED7-4BBF-9F8F-8F4C9071A8E8}"/>
              </a:ext>
            </a:extLst>
          </p:cNvPr>
          <p:cNvGraphicFramePr>
            <a:graphicFrameLocks noChangeAspect="1"/>
          </p:cNvGraphicFramePr>
          <p:nvPr>
            <p:extLst>
              <p:ext uri="{D42A27DB-BD31-4B8C-83A1-F6EECF244321}">
                <p14:modId xmlns:p14="http://schemas.microsoft.com/office/powerpoint/2010/main" val="1464438309"/>
              </p:ext>
            </p:extLst>
          </p:nvPr>
        </p:nvGraphicFramePr>
        <p:xfrm>
          <a:off x="3100132" y="3975840"/>
          <a:ext cx="2781012" cy="1187739"/>
        </p:xfrm>
        <a:graphic>
          <a:graphicData uri="http://schemas.openxmlformats.org/presentationml/2006/ole">
            <mc:AlternateContent xmlns:mc="http://schemas.openxmlformats.org/markup-compatibility/2006">
              <mc:Choice xmlns:v="urn:schemas-microsoft-com:vml" Requires="v">
                <p:oleObj name="Equation" r:id="rId7" imgW="1396800" imgH="596880" progId="Equation.DSMT4">
                  <p:embed/>
                </p:oleObj>
              </mc:Choice>
              <mc:Fallback>
                <p:oleObj name="Equation" r:id="rId7" imgW="1396800" imgH="596880" progId="Equation.DSMT4">
                  <p:embed/>
                  <p:pic>
                    <p:nvPicPr>
                      <p:cNvPr id="9" name="Object 8">
                        <a:extLst>
                          <a:ext uri="{FF2B5EF4-FFF2-40B4-BE49-F238E27FC236}">
                            <a16:creationId xmlns:a16="http://schemas.microsoft.com/office/drawing/2014/main" id="{590C5F53-CC5F-4E37-8269-983008B5B0C7}"/>
                          </a:ext>
                        </a:extLst>
                      </p:cNvPr>
                      <p:cNvPicPr/>
                      <p:nvPr/>
                    </p:nvPicPr>
                    <p:blipFill>
                      <a:blip r:embed="rId8"/>
                      <a:stretch>
                        <a:fillRect/>
                      </a:stretch>
                    </p:blipFill>
                    <p:spPr>
                      <a:xfrm>
                        <a:off x="3100132" y="3975840"/>
                        <a:ext cx="2781012" cy="1187739"/>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7C58D917-05A3-4DEA-B766-6EA1F4419141}"/>
              </a:ext>
            </a:extLst>
          </p:cNvPr>
          <p:cNvGraphicFramePr>
            <a:graphicFrameLocks noChangeAspect="1"/>
          </p:cNvGraphicFramePr>
          <p:nvPr>
            <p:extLst>
              <p:ext uri="{D42A27DB-BD31-4B8C-83A1-F6EECF244321}">
                <p14:modId xmlns:p14="http://schemas.microsoft.com/office/powerpoint/2010/main" val="861287519"/>
              </p:ext>
            </p:extLst>
          </p:nvPr>
        </p:nvGraphicFramePr>
        <p:xfrm>
          <a:off x="1611787" y="4955547"/>
          <a:ext cx="1724025" cy="833438"/>
        </p:xfrm>
        <a:graphic>
          <a:graphicData uri="http://schemas.openxmlformats.org/presentationml/2006/ole">
            <mc:AlternateContent xmlns:mc="http://schemas.openxmlformats.org/markup-compatibility/2006">
              <mc:Choice xmlns:v="urn:schemas-microsoft-com:vml" Requires="v">
                <p:oleObj name="Equation" r:id="rId9" imgW="787320" imgH="380880" progId="Equation.DSMT4">
                  <p:embed/>
                </p:oleObj>
              </mc:Choice>
              <mc:Fallback>
                <p:oleObj name="Equation" r:id="rId9" imgW="787320" imgH="380880" progId="Equation.DSMT4">
                  <p:embed/>
                  <p:pic>
                    <p:nvPicPr>
                      <p:cNvPr id="9" name="Object 8">
                        <a:extLst>
                          <a:ext uri="{FF2B5EF4-FFF2-40B4-BE49-F238E27FC236}">
                            <a16:creationId xmlns:a16="http://schemas.microsoft.com/office/drawing/2014/main" id="{F708B434-5ED7-4BBF-9F8F-8F4C9071A8E8}"/>
                          </a:ext>
                        </a:extLst>
                      </p:cNvPr>
                      <p:cNvPicPr/>
                      <p:nvPr/>
                    </p:nvPicPr>
                    <p:blipFill>
                      <a:blip r:embed="rId10"/>
                      <a:stretch>
                        <a:fillRect/>
                      </a:stretch>
                    </p:blipFill>
                    <p:spPr>
                      <a:xfrm>
                        <a:off x="1611787" y="4955547"/>
                        <a:ext cx="1724025" cy="833438"/>
                      </a:xfrm>
                      <a:prstGeom prst="rect">
                        <a:avLst/>
                      </a:prstGeom>
                    </p:spPr>
                  </p:pic>
                </p:oleObj>
              </mc:Fallback>
            </mc:AlternateContent>
          </a:graphicData>
        </a:graphic>
      </p:graphicFrame>
      <p:pic>
        <p:nvPicPr>
          <p:cNvPr id="11" name="Audio 10">
            <a:hlinkClick r:id="" action="ppaction://media"/>
            <a:extLst>
              <a:ext uri="{FF2B5EF4-FFF2-40B4-BE49-F238E27FC236}">
                <a16:creationId xmlns:a16="http://schemas.microsoft.com/office/drawing/2014/main" id="{37454188-12F0-434A-AEA8-530460371485}"/>
              </a:ext>
            </a:extLst>
          </p:cNvPr>
          <p:cNvPicPr>
            <a:picLocks noChangeAspect="1"/>
          </p:cNvPicPr>
          <p:nvPr>
            <a:audioFile r:link="rId3"/>
            <p:extLst>
              <p:ext uri="{DAA4B4D4-6D71-4841-9C94-3DE7FCFB9230}">
                <p14:media xmlns:p14="http://schemas.microsoft.com/office/powerpoint/2010/main" r:embed="rId2"/>
              </p:ext>
            </p:extLst>
          </p:nvPr>
        </p:nvPicPr>
        <p:blipFill>
          <a:blip r:embed="rId11"/>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105299941"/>
      </p:ext>
    </p:extLst>
  </p:cSld>
  <p:clrMapOvr>
    <a:masterClrMapping/>
  </p:clrMapOvr>
  <mc:AlternateContent xmlns:mc="http://schemas.openxmlformats.org/markup-compatibility/2006">
    <mc:Choice xmlns:p14="http://schemas.microsoft.com/office/powerpoint/2010/main" Requires="p14">
      <p:transition spd="slow" p14:dur="2000" advTm="151326"/>
    </mc:Choice>
    <mc:Fallback>
      <p:transition spd="slow" advTm="15132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3" fill="hold" display="0">
                  <p:stCondLst>
                    <p:cond delay="indefinite"/>
                  </p:stCondLst>
                  <p:endCondLst>
                    <p:cond evt="onStopAudio" delay="0">
                      <p:tgtEl>
                        <p:sldTgt/>
                      </p:tgtEl>
                    </p:cond>
                  </p:endCondLst>
                </p:cTn>
                <p:tgtEl>
                  <p:spTgt spid="11"/>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Non-parallel planes</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From secondary school, you are aware that there are two possibilities:</a:t>
            </a:r>
          </a:p>
          <a:p>
            <a:pPr lvl="1"/>
            <a:r>
              <a:rPr lang="en-US" dirty="0"/>
              <a:t>Alternatively, the vectors                      are linearly independent,</a:t>
            </a:r>
            <a:br>
              <a:rPr lang="en-US" dirty="0"/>
            </a:br>
            <a:br>
              <a:rPr lang="en-US" sz="1800" dirty="0"/>
            </a:br>
            <a:br>
              <a:rPr lang="en-US" sz="1800" dirty="0"/>
            </a:br>
            <a:r>
              <a:rPr lang="en-US" dirty="0"/>
              <a:t>	so there is only one free variable</a:t>
            </a:r>
          </a:p>
          <a:p>
            <a:pPr lvl="2"/>
            <a:r>
              <a:rPr lang="en-US" dirty="0"/>
              <a:t>This describes a line</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6</a:t>
            </a:fld>
            <a:endParaRPr lang="en-CA"/>
          </a:p>
        </p:txBody>
      </p:sp>
      <p:graphicFrame>
        <p:nvGraphicFramePr>
          <p:cNvPr id="8" name="Object 7">
            <a:extLst>
              <a:ext uri="{FF2B5EF4-FFF2-40B4-BE49-F238E27FC236}">
                <a16:creationId xmlns:a16="http://schemas.microsoft.com/office/drawing/2014/main" id="{35637865-D554-46BF-A1D3-C715C243447A}"/>
              </a:ext>
            </a:extLst>
          </p:cNvPr>
          <p:cNvGraphicFramePr>
            <a:graphicFrameLocks noChangeAspect="1"/>
          </p:cNvGraphicFramePr>
          <p:nvPr>
            <p:extLst>
              <p:ext uri="{D42A27DB-BD31-4B8C-83A1-F6EECF244321}">
                <p14:modId xmlns:p14="http://schemas.microsoft.com/office/powerpoint/2010/main" val="1374368476"/>
              </p:ext>
            </p:extLst>
          </p:nvPr>
        </p:nvGraphicFramePr>
        <p:xfrm>
          <a:off x="4186190" y="1973262"/>
          <a:ext cx="1138238" cy="1189038"/>
        </p:xfrm>
        <a:graphic>
          <a:graphicData uri="http://schemas.openxmlformats.org/presentationml/2006/ole">
            <mc:AlternateContent xmlns:mc="http://schemas.openxmlformats.org/markup-compatibility/2006">
              <mc:Choice xmlns:v="urn:schemas-microsoft-com:vml" Requires="v">
                <p:oleObj name="Equation" r:id="rId5" imgW="571320" imgH="596880" progId="Equation.DSMT4">
                  <p:embed/>
                </p:oleObj>
              </mc:Choice>
              <mc:Fallback>
                <p:oleObj name="Equation" r:id="rId5" imgW="571320" imgH="596880" progId="Equation.DSMT4">
                  <p:embed/>
                  <p:pic>
                    <p:nvPicPr>
                      <p:cNvPr id="8" name="Object 7">
                        <a:extLst>
                          <a:ext uri="{FF2B5EF4-FFF2-40B4-BE49-F238E27FC236}">
                            <a16:creationId xmlns:a16="http://schemas.microsoft.com/office/drawing/2014/main" id="{35637865-D554-46BF-A1D3-C715C243447A}"/>
                          </a:ext>
                        </a:extLst>
                      </p:cNvPr>
                      <p:cNvPicPr/>
                      <p:nvPr/>
                    </p:nvPicPr>
                    <p:blipFill>
                      <a:blip r:embed="rId6"/>
                      <a:stretch>
                        <a:fillRect/>
                      </a:stretch>
                    </p:blipFill>
                    <p:spPr>
                      <a:xfrm>
                        <a:off x="4186190" y="1973262"/>
                        <a:ext cx="1138238" cy="1189038"/>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C11F6A7A-CB08-4ED5-8714-C42CFB4F34A9}"/>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16797955"/>
      </p:ext>
    </p:extLst>
  </p:cSld>
  <p:clrMapOvr>
    <a:masterClrMapping/>
  </p:clrMapOvr>
  <mc:AlternateContent xmlns:mc="http://schemas.openxmlformats.org/markup-compatibility/2006">
    <mc:Choice xmlns:p14="http://schemas.microsoft.com/office/powerpoint/2010/main" Requires="p14">
      <p:transition spd="slow" p14:dur="2000" advTm="39766"/>
    </mc:Choice>
    <mc:Fallback>
      <p:transition spd="slow" advTm="39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1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5384BE52-552E-44F5-B93C-66269B807F84}"/>
              </a:ext>
            </a:extLst>
          </p:cNvPr>
          <p:cNvGrpSpPr/>
          <p:nvPr/>
        </p:nvGrpSpPr>
        <p:grpSpPr>
          <a:xfrm rot="10800000">
            <a:off x="4408106" y="4514518"/>
            <a:ext cx="327788" cy="246888"/>
            <a:chOff x="4690516" y="4188080"/>
            <a:chExt cx="327788" cy="246888"/>
          </a:xfrm>
        </p:grpSpPr>
        <p:cxnSp>
          <p:nvCxnSpPr>
            <p:cNvPr id="22" name="Straight Connector 21">
              <a:extLst>
                <a:ext uri="{FF2B5EF4-FFF2-40B4-BE49-F238E27FC236}">
                  <a16:creationId xmlns:a16="http://schemas.microsoft.com/office/drawing/2014/main" id="{B7554D2F-3264-48F9-8160-CB1235FB3B80}"/>
                </a:ext>
              </a:extLst>
            </p:cNvPr>
            <p:cNvCxnSpPr>
              <a:cxnSpLocks/>
            </p:cNvCxnSpPr>
            <p:nvPr/>
          </p:nvCxnSpPr>
          <p:spPr>
            <a:xfrm>
              <a:off x="4690516" y="4188080"/>
              <a:ext cx="137160" cy="246888"/>
            </a:xfrm>
            <a:prstGeom prst="lin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18B7C660-C7C6-4A03-8BB7-A325F844A973}"/>
                </a:ext>
              </a:extLst>
            </p:cNvPr>
            <p:cNvCxnSpPr>
              <a:cxnSpLocks/>
            </p:cNvCxnSpPr>
            <p:nvPr/>
          </p:nvCxnSpPr>
          <p:spPr>
            <a:xfrm flipV="1">
              <a:off x="4816833" y="4311524"/>
              <a:ext cx="201471" cy="123444"/>
            </a:xfrm>
            <a:prstGeom prst="lin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 name="Straight Connector 20">
            <a:extLst>
              <a:ext uri="{FF2B5EF4-FFF2-40B4-BE49-F238E27FC236}">
                <a16:creationId xmlns:a16="http://schemas.microsoft.com/office/drawing/2014/main" id="{D3C92203-5ECD-4625-8B0C-B706C1C06DE1}"/>
              </a:ext>
            </a:extLst>
          </p:cNvPr>
          <p:cNvCxnSpPr>
            <a:cxnSpLocks/>
          </p:cNvCxnSpPr>
          <p:nvPr/>
        </p:nvCxnSpPr>
        <p:spPr>
          <a:xfrm flipH="1">
            <a:off x="4537166" y="4565469"/>
            <a:ext cx="475488" cy="320040"/>
          </a:xfrm>
          <a:prstGeom prst="line">
            <a:avLst/>
          </a:prstGeom>
          <a:ln w="38100">
            <a:solidFill>
              <a:srgbClr val="FF0000"/>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pic>
        <p:nvPicPr>
          <p:cNvPr id="9" name="Picture 3" descr="C:\Users\Douglas\Desktop\v1.png">
            <a:extLst>
              <a:ext uri="{FF2B5EF4-FFF2-40B4-BE49-F238E27FC236}">
                <a16:creationId xmlns:a16="http://schemas.microsoft.com/office/drawing/2014/main" id="{8922AD3C-EA58-4F01-81FA-8A6BAA6CC0A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45530" y="3073902"/>
            <a:ext cx="2798070" cy="347929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a:t>Ideal vector representation</a:t>
            </a:r>
            <a:endParaRPr lang="en-CA" b="1" dirty="0"/>
          </a:p>
        </p:txBody>
      </p:sp>
      <p:sp>
        <p:nvSpPr>
          <p:cNvPr id="3" name="Content Placeholder 2"/>
          <p:cNvSpPr>
            <a:spLocks noGrp="1"/>
          </p:cNvSpPr>
          <p:nvPr>
            <p:ph idx="1"/>
          </p:nvPr>
        </p:nvSpPr>
        <p:spPr>
          <a:xfrm>
            <a:off x="457200" y="1600200"/>
            <a:ext cx="8032044" cy="4525963"/>
          </a:xfrm>
        </p:spPr>
        <p:txBody>
          <a:bodyPr/>
          <a:lstStyle/>
          <a:p>
            <a:pPr lvl="1"/>
            <a:r>
              <a:rPr lang="en-US" dirty="0"/>
              <a:t>Here we see two non-parallel planes</a:t>
            </a:r>
          </a:p>
          <a:p>
            <a:pPr lvl="2"/>
            <a:r>
              <a:rPr lang="en-US" dirty="0"/>
              <a:t>We want to find the vector representation of this line</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7</a:t>
            </a:fld>
            <a:endParaRPr lang="en-CA"/>
          </a:p>
        </p:txBody>
      </p:sp>
      <p:cxnSp>
        <p:nvCxnSpPr>
          <p:cNvPr id="14" name="Straight Connector 13">
            <a:extLst>
              <a:ext uri="{FF2B5EF4-FFF2-40B4-BE49-F238E27FC236}">
                <a16:creationId xmlns:a16="http://schemas.microsoft.com/office/drawing/2014/main" id="{959214D8-5E39-40AE-8239-C3621C8CDBFB}"/>
              </a:ext>
            </a:extLst>
          </p:cNvPr>
          <p:cNvCxnSpPr>
            <a:cxnSpLocks/>
          </p:cNvCxnSpPr>
          <p:nvPr/>
        </p:nvCxnSpPr>
        <p:spPr>
          <a:xfrm>
            <a:off x="4090723" y="4057579"/>
            <a:ext cx="446443" cy="827930"/>
          </a:xfrm>
          <a:prstGeom prst="line">
            <a:avLst/>
          </a:prstGeom>
          <a:ln w="38100">
            <a:solidFill>
              <a:schemeClr val="bg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graphicFrame>
        <p:nvGraphicFramePr>
          <p:cNvPr id="16" name="Object 15">
            <a:extLst>
              <a:ext uri="{FF2B5EF4-FFF2-40B4-BE49-F238E27FC236}">
                <a16:creationId xmlns:a16="http://schemas.microsoft.com/office/drawing/2014/main" id="{EE704D93-4121-43EB-98AF-6EE951A27F36}"/>
              </a:ext>
            </a:extLst>
          </p:cNvPr>
          <p:cNvGraphicFramePr>
            <a:graphicFrameLocks noChangeAspect="1"/>
          </p:cNvGraphicFramePr>
          <p:nvPr/>
        </p:nvGraphicFramePr>
        <p:xfrm>
          <a:off x="5013325" y="4360863"/>
          <a:ext cx="276225" cy="307975"/>
        </p:xfrm>
        <a:graphic>
          <a:graphicData uri="http://schemas.openxmlformats.org/presentationml/2006/ole">
            <mc:AlternateContent xmlns:mc="http://schemas.openxmlformats.org/markup-compatibility/2006">
              <mc:Choice xmlns:v="urn:schemas-microsoft-com:vml" Requires="v">
                <p:oleObj name="Equation" r:id="rId6" imgW="114120" imgH="126720" progId="Equation.DSMT4">
                  <p:embed/>
                </p:oleObj>
              </mc:Choice>
              <mc:Fallback>
                <p:oleObj name="Equation" r:id="rId6" imgW="114120" imgH="126720" progId="Equation.DSMT4">
                  <p:embed/>
                  <p:pic>
                    <p:nvPicPr>
                      <p:cNvPr id="16" name="Object 15">
                        <a:extLst>
                          <a:ext uri="{FF2B5EF4-FFF2-40B4-BE49-F238E27FC236}">
                            <a16:creationId xmlns:a16="http://schemas.microsoft.com/office/drawing/2014/main" id="{EE704D93-4121-43EB-98AF-6EE951A27F36}"/>
                          </a:ext>
                        </a:extLst>
                      </p:cNvPr>
                      <p:cNvPicPr/>
                      <p:nvPr/>
                    </p:nvPicPr>
                    <p:blipFill>
                      <a:blip r:embed="rId7"/>
                      <a:stretch>
                        <a:fillRect/>
                      </a:stretch>
                    </p:blipFill>
                    <p:spPr>
                      <a:xfrm>
                        <a:off x="5013325" y="4360863"/>
                        <a:ext cx="276225" cy="307975"/>
                      </a:xfrm>
                      <a:prstGeom prst="rect">
                        <a:avLst/>
                      </a:prstGeom>
                    </p:spPr>
                  </p:pic>
                </p:oleObj>
              </mc:Fallback>
            </mc:AlternateContent>
          </a:graphicData>
        </a:graphic>
      </p:graphicFrame>
      <p:graphicFrame>
        <p:nvGraphicFramePr>
          <p:cNvPr id="17" name="Object 16">
            <a:extLst>
              <a:ext uri="{FF2B5EF4-FFF2-40B4-BE49-F238E27FC236}">
                <a16:creationId xmlns:a16="http://schemas.microsoft.com/office/drawing/2014/main" id="{30E6DC94-D0B2-4592-B912-796A6C114D0D}"/>
              </a:ext>
            </a:extLst>
          </p:cNvPr>
          <p:cNvGraphicFramePr>
            <a:graphicFrameLocks noChangeAspect="1"/>
          </p:cNvGraphicFramePr>
          <p:nvPr/>
        </p:nvGraphicFramePr>
        <p:xfrm>
          <a:off x="4016375" y="4406900"/>
          <a:ext cx="274638" cy="306388"/>
        </p:xfrm>
        <a:graphic>
          <a:graphicData uri="http://schemas.openxmlformats.org/presentationml/2006/ole">
            <mc:AlternateContent xmlns:mc="http://schemas.openxmlformats.org/markup-compatibility/2006">
              <mc:Choice xmlns:v="urn:schemas-microsoft-com:vml" Requires="v">
                <p:oleObj name="Equation" r:id="rId8" imgW="114120" imgH="126720" progId="Equation.DSMT4">
                  <p:embed/>
                </p:oleObj>
              </mc:Choice>
              <mc:Fallback>
                <p:oleObj name="Equation" r:id="rId8" imgW="114120" imgH="126720" progId="Equation.DSMT4">
                  <p:embed/>
                  <p:pic>
                    <p:nvPicPr>
                      <p:cNvPr id="17" name="Object 16">
                        <a:extLst>
                          <a:ext uri="{FF2B5EF4-FFF2-40B4-BE49-F238E27FC236}">
                            <a16:creationId xmlns:a16="http://schemas.microsoft.com/office/drawing/2014/main" id="{30E6DC94-D0B2-4592-B912-796A6C114D0D}"/>
                          </a:ext>
                        </a:extLst>
                      </p:cNvPr>
                      <p:cNvPicPr/>
                      <p:nvPr/>
                    </p:nvPicPr>
                    <p:blipFill>
                      <a:blip r:embed="rId9"/>
                      <a:stretch>
                        <a:fillRect/>
                      </a:stretch>
                    </p:blipFill>
                    <p:spPr>
                      <a:xfrm>
                        <a:off x="4016375" y="4406900"/>
                        <a:ext cx="274638" cy="306388"/>
                      </a:xfrm>
                      <a:prstGeom prst="rect">
                        <a:avLst/>
                      </a:prstGeom>
                    </p:spPr>
                  </p:pic>
                </p:oleObj>
              </mc:Fallback>
            </mc:AlternateContent>
          </a:graphicData>
        </a:graphic>
      </p:graphicFrame>
      <p:cxnSp>
        <p:nvCxnSpPr>
          <p:cNvPr id="18" name="Straight Connector 17">
            <a:extLst>
              <a:ext uri="{FF2B5EF4-FFF2-40B4-BE49-F238E27FC236}">
                <a16:creationId xmlns:a16="http://schemas.microsoft.com/office/drawing/2014/main" id="{895EF95C-4A60-48EB-B76D-F80E35E1C191}"/>
              </a:ext>
            </a:extLst>
          </p:cNvPr>
          <p:cNvCxnSpPr>
            <a:cxnSpLocks/>
          </p:cNvCxnSpPr>
          <p:nvPr/>
        </p:nvCxnSpPr>
        <p:spPr>
          <a:xfrm flipH="1">
            <a:off x="3065417" y="2960914"/>
            <a:ext cx="2551612" cy="1715588"/>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id="{AE8562B2-60D9-4088-8030-3EC16EDF3BDE}"/>
              </a:ext>
            </a:extLst>
          </p:cNvPr>
          <p:cNvSpPr/>
          <p:nvPr/>
        </p:nvSpPr>
        <p:spPr>
          <a:xfrm>
            <a:off x="4007992" y="3957430"/>
            <a:ext cx="91440" cy="914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Parallelogram 18">
            <a:extLst>
              <a:ext uri="{FF2B5EF4-FFF2-40B4-BE49-F238E27FC236}">
                <a16:creationId xmlns:a16="http://schemas.microsoft.com/office/drawing/2014/main" id="{60D2C738-3C71-475A-BFA6-C19E2CCE2AA8}"/>
              </a:ext>
            </a:extLst>
          </p:cNvPr>
          <p:cNvSpPr/>
          <p:nvPr/>
        </p:nvSpPr>
        <p:spPr>
          <a:xfrm rot="1371278">
            <a:off x="2666761" y="2604904"/>
            <a:ext cx="3674025" cy="2587991"/>
          </a:xfrm>
          <a:prstGeom prst="parallelogram">
            <a:avLst>
              <a:gd name="adj" fmla="val 62528"/>
            </a:avLst>
          </a:prstGeom>
          <a:solidFill>
            <a:schemeClr val="accent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Parallelogram 19">
            <a:extLst>
              <a:ext uri="{FF2B5EF4-FFF2-40B4-BE49-F238E27FC236}">
                <a16:creationId xmlns:a16="http://schemas.microsoft.com/office/drawing/2014/main" id="{0D29049F-25C8-42BB-81A6-B7CC4C9755CF}"/>
              </a:ext>
            </a:extLst>
          </p:cNvPr>
          <p:cNvSpPr/>
          <p:nvPr/>
        </p:nvSpPr>
        <p:spPr>
          <a:xfrm rot="3594240">
            <a:off x="1837002" y="2273466"/>
            <a:ext cx="4897398" cy="3081758"/>
          </a:xfrm>
          <a:prstGeom prst="parallelogram">
            <a:avLst>
              <a:gd name="adj" fmla="val 62528"/>
            </a:avLst>
          </a:prstGeom>
          <a:solidFill>
            <a:srgbClr val="FF9999">
              <a:alpha val="5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Audio 9">
            <a:hlinkClick r:id="" action="ppaction://media"/>
            <a:extLst>
              <a:ext uri="{FF2B5EF4-FFF2-40B4-BE49-F238E27FC236}">
                <a16:creationId xmlns:a16="http://schemas.microsoft.com/office/drawing/2014/main" id="{A7417B39-E15C-4883-AAF9-FC1745C481E3}"/>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4266299805"/>
      </p:ext>
    </p:extLst>
  </p:cSld>
  <p:clrMapOvr>
    <a:masterClrMapping/>
  </p:clrMapOvr>
  <mc:AlternateContent xmlns:mc="http://schemas.openxmlformats.org/markup-compatibility/2006">
    <mc:Choice xmlns:p14="http://schemas.microsoft.com/office/powerpoint/2010/main" Requires="p14">
      <p:transition spd="slow" p14:dur="2000" advTm="32356"/>
    </mc:Choice>
    <mc:Fallback>
      <p:transition spd="slow" advTm="323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10"/>
                </p:tgtEl>
              </p:cMediaNode>
            </p:audio>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You could solve the system of linear equations</a:t>
            </a:r>
          </a:p>
          <a:p>
            <a:pPr lvl="1"/>
            <a:r>
              <a:rPr lang="en-US" dirty="0"/>
              <a:t>For example, given two planes:</a:t>
            </a:r>
          </a:p>
          <a:p>
            <a:pPr marL="914400" lvl="2" indent="0">
              <a:buNone/>
            </a:pPr>
            <a:r>
              <a:rPr lang="en-US" dirty="0"/>
              <a:t>		</a:t>
            </a:r>
            <a:r>
              <a:rPr lang="en-US" dirty="0">
                <a:latin typeface="Times New Roman" panose="02020603050405020304" pitchFamily="18" charset="0"/>
              </a:rPr>
              <a:t>4</a:t>
            </a:r>
            <a:r>
              <a:rPr lang="en-US" i="1" dirty="0">
                <a:latin typeface="Times New Roman" panose="02020603050405020304" pitchFamily="18" charset="0"/>
              </a:rPr>
              <a:t>x</a:t>
            </a:r>
            <a:r>
              <a:rPr lang="en-US" dirty="0">
                <a:latin typeface="Times New Roman" panose="02020603050405020304" pitchFamily="18" charset="0"/>
              </a:rPr>
              <a:t> + 2.4</a:t>
            </a:r>
            <a:r>
              <a:rPr lang="en-US" i="1" dirty="0">
                <a:latin typeface="Times New Roman" panose="02020603050405020304" pitchFamily="18" charset="0"/>
              </a:rPr>
              <a:t>y</a:t>
            </a:r>
            <a:r>
              <a:rPr lang="en-US" dirty="0">
                <a:latin typeface="Times New Roman" panose="02020603050405020304" pitchFamily="18" charset="0"/>
              </a:rPr>
              <a:t> – 1.2</a:t>
            </a:r>
            <a:r>
              <a:rPr lang="en-US" i="1" dirty="0">
                <a:latin typeface="Times New Roman" panose="02020603050405020304" pitchFamily="18" charset="0"/>
              </a:rPr>
              <a:t>z</a:t>
            </a:r>
            <a:r>
              <a:rPr lang="en-US" dirty="0">
                <a:latin typeface="Times New Roman" panose="02020603050405020304" pitchFamily="18" charset="0"/>
              </a:rPr>
              <a:t> – 4.6 = 0</a:t>
            </a:r>
          </a:p>
          <a:p>
            <a:pPr marL="914400" lvl="2" indent="0">
              <a:buNone/>
            </a:pPr>
            <a:r>
              <a:rPr lang="en-US" dirty="0">
                <a:latin typeface="Times New Roman" panose="02020603050405020304" pitchFamily="18" charset="0"/>
              </a:rPr>
              <a:t>		2</a:t>
            </a:r>
            <a:r>
              <a:rPr lang="en-US" i="1" dirty="0">
                <a:latin typeface="Times New Roman" panose="02020603050405020304" pitchFamily="18" charset="0"/>
              </a:rPr>
              <a:t>x</a:t>
            </a:r>
            <a:r>
              <a:rPr lang="en-US" dirty="0">
                <a:latin typeface="Times New Roman" panose="02020603050405020304" pitchFamily="18" charset="0"/>
              </a:rPr>
              <a:t> + 5.2</a:t>
            </a:r>
            <a:r>
              <a:rPr lang="en-US" i="1" dirty="0">
                <a:latin typeface="Times New Roman" panose="02020603050405020304" pitchFamily="18" charset="0"/>
              </a:rPr>
              <a:t>y</a:t>
            </a:r>
            <a:r>
              <a:rPr lang="en-US" dirty="0">
                <a:latin typeface="Times New Roman" panose="02020603050405020304" pitchFamily="18" charset="0"/>
              </a:rPr>
              <a:t> + 4.8</a:t>
            </a:r>
            <a:r>
              <a:rPr lang="en-US" i="1" dirty="0">
                <a:latin typeface="Times New Roman" panose="02020603050405020304" pitchFamily="18" charset="0"/>
              </a:rPr>
              <a:t>z</a:t>
            </a:r>
            <a:r>
              <a:rPr lang="en-US" dirty="0">
                <a:latin typeface="Times New Roman" panose="02020603050405020304" pitchFamily="18" charset="0"/>
              </a:rPr>
              <a:t> – 5.5 = 0</a:t>
            </a:r>
            <a:endParaRPr lang="en-US" dirty="0"/>
          </a:p>
          <a:p>
            <a:pPr marL="914400" lvl="2" indent="0">
              <a:buNone/>
            </a:pPr>
            <a:endParaRPr lang="en-US" dirty="0"/>
          </a:p>
          <a:p>
            <a:pPr marL="914400" lvl="2" indent="0">
              <a:buNone/>
            </a:pPr>
            <a:endParaRPr lang="en-US" dirty="0"/>
          </a:p>
          <a:p>
            <a:pPr marL="914400" lvl="2" indent="0">
              <a:buNone/>
            </a:pPr>
            <a:endParaRPr lang="en-US" dirty="0"/>
          </a:p>
          <a:p>
            <a:pPr marL="914400" lvl="2" indent="0">
              <a:buNone/>
            </a:pPr>
            <a:endParaRPr lang="en-US" dirty="0"/>
          </a:p>
          <a:p>
            <a:pPr lvl="1"/>
            <a:r>
              <a:rPr lang="en-US" dirty="0"/>
              <a:t>This is </a:t>
            </a:r>
            <a:r>
              <a:rPr lang="en-US" b="1" dirty="0"/>
              <a:t>u </a:t>
            </a:r>
            <a:r>
              <a:rPr lang="en-US" dirty="0"/>
              <a:t>+ </a:t>
            </a:r>
            <a:r>
              <a:rPr lang="en-US" i="1" dirty="0">
                <a:latin typeface="Symbol" panose="05050102010706020507" pitchFamily="18" charset="2"/>
              </a:rPr>
              <a:t>a</a:t>
            </a:r>
            <a:r>
              <a:rPr lang="en-US" dirty="0"/>
              <a:t> </a:t>
            </a:r>
            <a:r>
              <a:rPr lang="en-US" b="1" dirty="0"/>
              <a:t>v</a:t>
            </a:r>
            <a:endParaRPr lang="en-US" dirty="0"/>
          </a:p>
          <a:p>
            <a:pPr lvl="2"/>
            <a:r>
              <a:rPr lang="en-US" dirty="0"/>
              <a:t>We now need to normalize </a:t>
            </a:r>
            <a:r>
              <a:rPr lang="en-US" b="1" dirty="0"/>
              <a:t>v</a:t>
            </a:r>
            <a:r>
              <a:rPr lang="en-US" dirty="0"/>
              <a:t> and make </a:t>
            </a:r>
            <a:r>
              <a:rPr lang="en-US" b="1" dirty="0"/>
              <a:t>u</a:t>
            </a:r>
            <a:r>
              <a:rPr lang="en-US" dirty="0"/>
              <a:t> orthogonal to </a:t>
            </a:r>
            <a:r>
              <a:rPr lang="en-US" b="1" dirty="0"/>
              <a:t>v</a:t>
            </a:r>
            <a:endParaRPr lang="en-US" dirty="0"/>
          </a:p>
          <a:p>
            <a:pPr lvl="1"/>
            <a:r>
              <a:rPr lang="en-US" dirty="0"/>
              <a:t>Problem: this is not easily programmable…</a:t>
            </a:r>
          </a:p>
          <a:p>
            <a:pPr lvl="1"/>
            <a:endParaRPr lang="en-US" dirty="0">
              <a:latin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8</a:t>
            </a:fld>
            <a:endParaRPr lang="en-CA"/>
          </a:p>
        </p:txBody>
      </p:sp>
      <p:graphicFrame>
        <p:nvGraphicFramePr>
          <p:cNvPr id="11" name="Object 10">
            <a:extLst>
              <a:ext uri="{FF2B5EF4-FFF2-40B4-BE49-F238E27FC236}">
                <a16:creationId xmlns:a16="http://schemas.microsoft.com/office/drawing/2014/main" id="{D27DE7FE-915D-492A-8B49-5450E1E29AD8}"/>
              </a:ext>
            </a:extLst>
          </p:cNvPr>
          <p:cNvGraphicFramePr>
            <a:graphicFrameLocks noChangeAspect="1"/>
          </p:cNvGraphicFramePr>
          <p:nvPr>
            <p:extLst>
              <p:ext uri="{D42A27DB-BD31-4B8C-83A1-F6EECF244321}">
                <p14:modId xmlns:p14="http://schemas.microsoft.com/office/powerpoint/2010/main" val="3008192063"/>
              </p:ext>
            </p:extLst>
          </p:nvPr>
        </p:nvGraphicFramePr>
        <p:xfrm>
          <a:off x="2106253" y="3429000"/>
          <a:ext cx="2327275" cy="784225"/>
        </p:xfrm>
        <a:graphic>
          <a:graphicData uri="http://schemas.openxmlformats.org/presentationml/2006/ole">
            <mc:AlternateContent xmlns:mc="http://schemas.openxmlformats.org/markup-compatibility/2006">
              <mc:Choice xmlns:v="urn:schemas-microsoft-com:vml" Requires="v">
                <p:oleObj name="Equation" r:id="rId5" imgW="1168200" imgH="393480" progId="Equation.DSMT4">
                  <p:embed/>
                </p:oleObj>
              </mc:Choice>
              <mc:Fallback>
                <p:oleObj name="Equation" r:id="rId5" imgW="1168200" imgH="393480" progId="Equation.DSMT4">
                  <p:embed/>
                  <p:pic>
                    <p:nvPicPr>
                      <p:cNvPr id="11" name="Object 10">
                        <a:extLst>
                          <a:ext uri="{FF2B5EF4-FFF2-40B4-BE49-F238E27FC236}">
                            <a16:creationId xmlns:a16="http://schemas.microsoft.com/office/drawing/2014/main" id="{D27DE7FE-915D-492A-8B49-5450E1E29AD8}"/>
                          </a:ext>
                        </a:extLst>
                      </p:cNvPr>
                      <p:cNvPicPr/>
                      <p:nvPr/>
                    </p:nvPicPr>
                    <p:blipFill>
                      <a:blip r:embed="rId6"/>
                      <a:stretch>
                        <a:fillRect/>
                      </a:stretch>
                    </p:blipFill>
                    <p:spPr>
                      <a:xfrm>
                        <a:off x="2106253" y="3429000"/>
                        <a:ext cx="2327275" cy="784225"/>
                      </a:xfrm>
                      <a:prstGeom prst="rect">
                        <a:avLst/>
                      </a:prstGeom>
                    </p:spPr>
                  </p:pic>
                </p:oleObj>
              </mc:Fallback>
            </mc:AlternateContent>
          </a:graphicData>
        </a:graphic>
      </p:graphicFrame>
      <p:graphicFrame>
        <p:nvGraphicFramePr>
          <p:cNvPr id="12" name="Object 11">
            <a:extLst>
              <a:ext uri="{FF2B5EF4-FFF2-40B4-BE49-F238E27FC236}">
                <a16:creationId xmlns:a16="http://schemas.microsoft.com/office/drawing/2014/main" id="{F1C2F4A7-8D55-42E7-A767-18C8FD36C25F}"/>
              </a:ext>
            </a:extLst>
          </p:cNvPr>
          <p:cNvGraphicFramePr>
            <a:graphicFrameLocks noChangeAspect="1"/>
          </p:cNvGraphicFramePr>
          <p:nvPr>
            <p:extLst>
              <p:ext uri="{D42A27DB-BD31-4B8C-83A1-F6EECF244321}">
                <p14:modId xmlns:p14="http://schemas.microsoft.com/office/powerpoint/2010/main" val="483240941"/>
              </p:ext>
            </p:extLst>
          </p:nvPr>
        </p:nvGraphicFramePr>
        <p:xfrm>
          <a:off x="4922124" y="3226593"/>
          <a:ext cx="1998662" cy="1189037"/>
        </p:xfrm>
        <a:graphic>
          <a:graphicData uri="http://schemas.openxmlformats.org/presentationml/2006/ole">
            <mc:AlternateContent xmlns:mc="http://schemas.openxmlformats.org/markup-compatibility/2006">
              <mc:Choice xmlns:v="urn:schemas-microsoft-com:vml" Requires="v">
                <p:oleObj name="Equation" r:id="rId7" imgW="1002960" imgH="596880" progId="Equation.DSMT4">
                  <p:embed/>
                </p:oleObj>
              </mc:Choice>
              <mc:Fallback>
                <p:oleObj name="Equation" r:id="rId7" imgW="1002960" imgH="596880" progId="Equation.DSMT4">
                  <p:embed/>
                  <p:pic>
                    <p:nvPicPr>
                      <p:cNvPr id="12" name="Object 11">
                        <a:extLst>
                          <a:ext uri="{FF2B5EF4-FFF2-40B4-BE49-F238E27FC236}">
                            <a16:creationId xmlns:a16="http://schemas.microsoft.com/office/drawing/2014/main" id="{F1C2F4A7-8D55-42E7-A767-18C8FD36C25F}"/>
                          </a:ext>
                        </a:extLst>
                      </p:cNvPr>
                      <p:cNvPicPr/>
                      <p:nvPr/>
                    </p:nvPicPr>
                    <p:blipFill>
                      <a:blip r:embed="rId8"/>
                      <a:stretch>
                        <a:fillRect/>
                      </a:stretch>
                    </p:blipFill>
                    <p:spPr>
                      <a:xfrm>
                        <a:off x="4922124" y="3226593"/>
                        <a:ext cx="1998662" cy="1189037"/>
                      </a:xfrm>
                      <a:prstGeom prst="rect">
                        <a:avLst/>
                      </a:prstGeom>
                    </p:spPr>
                  </p:pic>
                </p:oleObj>
              </mc:Fallback>
            </mc:AlternateContent>
          </a:graphicData>
        </a:graphic>
      </p:graphicFrame>
      <p:pic>
        <p:nvPicPr>
          <p:cNvPr id="10" name="Audio 9">
            <a:hlinkClick r:id="" action="ppaction://media"/>
            <a:extLst>
              <a:ext uri="{FF2B5EF4-FFF2-40B4-BE49-F238E27FC236}">
                <a16:creationId xmlns:a16="http://schemas.microsoft.com/office/drawing/2014/main" id="{8D31805D-3689-4124-9CCF-95DBBCD3E630}"/>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762715207"/>
      </p:ext>
    </p:extLst>
  </p:cSld>
  <p:clrMapOvr>
    <a:masterClrMapping/>
  </p:clrMapOvr>
  <mc:AlternateContent xmlns:mc="http://schemas.openxmlformats.org/markup-compatibility/2006">
    <mc:Choice xmlns:p14="http://schemas.microsoft.com/office/powerpoint/2010/main" Requires="p14">
      <p:transition spd="slow" p14:dur="2000" advTm="77612"/>
    </mc:Choice>
    <mc:Fallback>
      <p:transition spd="slow" advTm="77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5" fill="hold" display="0">
                  <p:stCondLst>
                    <p:cond delay="indefinite"/>
                  </p:stCondLst>
                  <p:endCondLst>
                    <p:cond evt="onStopAudio" delay="0">
                      <p:tgtEl>
                        <p:sldTgt/>
                      </p:tgtEl>
                    </p:cond>
                  </p:endCondLst>
                </p:cTn>
                <p:tgtEl>
                  <p:spTgt spid="10"/>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Instead, start with the vectors perpendicular to the planes</a:t>
            </a:r>
          </a:p>
          <a:p>
            <a:pPr lvl="1"/>
            <a:endParaRPr lang="en-US" dirty="0"/>
          </a:p>
          <a:p>
            <a:pPr lvl="1"/>
            <a:r>
              <a:rPr lang="en-US" dirty="0"/>
              <a:t>First, let                      and</a:t>
            </a:r>
          </a:p>
          <a:p>
            <a:pPr lvl="1"/>
            <a:endParaRPr lang="en-US" dirty="0"/>
          </a:p>
          <a:p>
            <a:pPr lvl="1"/>
            <a:endParaRPr lang="en-US" dirty="0"/>
          </a:p>
          <a:p>
            <a:pPr lvl="1"/>
            <a:r>
              <a:rPr lang="en-US" dirty="0"/>
              <a:t>We now assign</a:t>
            </a:r>
          </a:p>
          <a:p>
            <a:pPr lvl="1"/>
            <a:endParaRPr lang="en-US" dirty="0"/>
          </a:p>
          <a:p>
            <a:pPr lvl="1"/>
            <a:endParaRPr lang="en-US" dirty="0"/>
          </a:p>
          <a:p>
            <a:pPr lvl="2"/>
            <a:r>
              <a:rPr lang="en-US" dirty="0"/>
              <a:t>This must be parallel to the line</a:t>
            </a:r>
          </a:p>
          <a:p>
            <a:pPr lvl="1"/>
            <a:r>
              <a:rPr lang="en-US" dirty="0"/>
              <a:t>We now need  </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9</a:t>
            </a:fld>
            <a:endParaRPr lang="en-CA"/>
          </a:p>
        </p:txBody>
      </p:sp>
      <p:graphicFrame>
        <p:nvGraphicFramePr>
          <p:cNvPr id="8" name="Object 7">
            <a:extLst>
              <a:ext uri="{FF2B5EF4-FFF2-40B4-BE49-F238E27FC236}">
                <a16:creationId xmlns:a16="http://schemas.microsoft.com/office/drawing/2014/main" id="{35637865-D554-46BF-A1D3-C715C243447A}"/>
              </a:ext>
            </a:extLst>
          </p:cNvPr>
          <p:cNvGraphicFramePr>
            <a:graphicFrameLocks noChangeAspect="1"/>
          </p:cNvGraphicFramePr>
          <p:nvPr>
            <p:extLst>
              <p:ext uri="{D42A27DB-BD31-4B8C-83A1-F6EECF244321}">
                <p14:modId xmlns:p14="http://schemas.microsoft.com/office/powerpoint/2010/main" val="2415668880"/>
              </p:ext>
            </p:extLst>
          </p:nvPr>
        </p:nvGraphicFramePr>
        <p:xfrm>
          <a:off x="2290308" y="2018983"/>
          <a:ext cx="1138237" cy="1189037"/>
        </p:xfrm>
        <a:graphic>
          <a:graphicData uri="http://schemas.openxmlformats.org/presentationml/2006/ole">
            <mc:AlternateContent xmlns:mc="http://schemas.openxmlformats.org/markup-compatibility/2006">
              <mc:Choice xmlns:v="urn:schemas-microsoft-com:vml" Requires="v">
                <p:oleObj name="Equation" r:id="rId5" imgW="571320" imgH="596880" progId="Equation.DSMT4">
                  <p:embed/>
                </p:oleObj>
              </mc:Choice>
              <mc:Fallback>
                <p:oleObj name="Equation" r:id="rId5" imgW="571320" imgH="596880" progId="Equation.DSMT4">
                  <p:embed/>
                  <p:pic>
                    <p:nvPicPr>
                      <p:cNvPr id="8" name="Object 7">
                        <a:extLst>
                          <a:ext uri="{FF2B5EF4-FFF2-40B4-BE49-F238E27FC236}">
                            <a16:creationId xmlns:a16="http://schemas.microsoft.com/office/drawing/2014/main" id="{35637865-D554-46BF-A1D3-C715C243447A}"/>
                          </a:ext>
                        </a:extLst>
                      </p:cNvPr>
                      <p:cNvPicPr/>
                      <p:nvPr/>
                    </p:nvPicPr>
                    <p:blipFill>
                      <a:blip r:embed="rId6"/>
                      <a:stretch>
                        <a:fillRect/>
                      </a:stretch>
                    </p:blipFill>
                    <p:spPr>
                      <a:xfrm>
                        <a:off x="2290308" y="2018983"/>
                        <a:ext cx="1138237" cy="1189037"/>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39F49937-4F55-41AE-BF79-03824982CF6D}"/>
              </a:ext>
            </a:extLst>
          </p:cNvPr>
          <p:cNvGraphicFramePr>
            <a:graphicFrameLocks noChangeAspect="1"/>
          </p:cNvGraphicFramePr>
          <p:nvPr>
            <p:extLst>
              <p:ext uri="{D42A27DB-BD31-4B8C-83A1-F6EECF244321}">
                <p14:modId xmlns:p14="http://schemas.microsoft.com/office/powerpoint/2010/main" val="1929475917"/>
              </p:ext>
            </p:extLst>
          </p:nvPr>
        </p:nvGraphicFramePr>
        <p:xfrm>
          <a:off x="4036107" y="2019300"/>
          <a:ext cx="1187450" cy="1189038"/>
        </p:xfrm>
        <a:graphic>
          <a:graphicData uri="http://schemas.openxmlformats.org/presentationml/2006/ole">
            <mc:AlternateContent xmlns:mc="http://schemas.openxmlformats.org/markup-compatibility/2006">
              <mc:Choice xmlns:v="urn:schemas-microsoft-com:vml" Requires="v">
                <p:oleObj name="Equation" r:id="rId7" imgW="596880" imgH="596880" progId="Equation.DSMT4">
                  <p:embed/>
                </p:oleObj>
              </mc:Choice>
              <mc:Fallback>
                <p:oleObj name="Equation" r:id="rId7" imgW="596880" imgH="596880" progId="Equation.DSMT4">
                  <p:embed/>
                  <p:pic>
                    <p:nvPicPr>
                      <p:cNvPr id="8" name="Object 7">
                        <a:extLst>
                          <a:ext uri="{FF2B5EF4-FFF2-40B4-BE49-F238E27FC236}">
                            <a16:creationId xmlns:a16="http://schemas.microsoft.com/office/drawing/2014/main" id="{35637865-D554-46BF-A1D3-C715C243447A}"/>
                          </a:ext>
                        </a:extLst>
                      </p:cNvPr>
                      <p:cNvPicPr/>
                      <p:nvPr/>
                    </p:nvPicPr>
                    <p:blipFill>
                      <a:blip r:embed="rId8"/>
                      <a:stretch>
                        <a:fillRect/>
                      </a:stretch>
                    </p:blipFill>
                    <p:spPr>
                      <a:xfrm>
                        <a:off x="4036107" y="2019300"/>
                        <a:ext cx="1187450" cy="118903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43794E1-FE5A-4E47-85A5-20FBB01BA1E9}"/>
              </a:ext>
            </a:extLst>
          </p:cNvPr>
          <p:cNvGraphicFramePr>
            <a:graphicFrameLocks noChangeAspect="1"/>
          </p:cNvGraphicFramePr>
          <p:nvPr>
            <p:extLst>
              <p:ext uri="{D42A27DB-BD31-4B8C-83A1-F6EECF244321}">
                <p14:modId xmlns:p14="http://schemas.microsoft.com/office/powerpoint/2010/main" val="495926884"/>
              </p:ext>
            </p:extLst>
          </p:nvPr>
        </p:nvGraphicFramePr>
        <p:xfrm>
          <a:off x="3046709" y="3368788"/>
          <a:ext cx="1749743" cy="862648"/>
        </p:xfrm>
        <a:graphic>
          <a:graphicData uri="http://schemas.openxmlformats.org/presentationml/2006/ole">
            <mc:AlternateContent xmlns:mc="http://schemas.openxmlformats.org/markup-compatibility/2006">
              <mc:Choice xmlns:v="urn:schemas-microsoft-com:vml" Requires="v">
                <p:oleObj name="Equation" r:id="rId9" imgW="799920" imgH="393480" progId="Equation.DSMT4">
                  <p:embed/>
                </p:oleObj>
              </mc:Choice>
              <mc:Fallback>
                <p:oleObj name="Equation" r:id="rId9" imgW="799920" imgH="393480" progId="Equation.DSMT4">
                  <p:embed/>
                  <p:pic>
                    <p:nvPicPr>
                      <p:cNvPr id="9" name="Object 8">
                        <a:extLst>
                          <a:ext uri="{FF2B5EF4-FFF2-40B4-BE49-F238E27FC236}">
                            <a16:creationId xmlns:a16="http://schemas.microsoft.com/office/drawing/2014/main" id="{39F49937-4F55-41AE-BF79-03824982CF6D}"/>
                          </a:ext>
                        </a:extLst>
                      </p:cNvPr>
                      <p:cNvPicPr/>
                      <p:nvPr/>
                    </p:nvPicPr>
                    <p:blipFill>
                      <a:blip r:embed="rId10"/>
                      <a:stretch>
                        <a:fillRect/>
                      </a:stretch>
                    </p:blipFill>
                    <p:spPr>
                      <a:xfrm>
                        <a:off x="3046709" y="3368788"/>
                        <a:ext cx="1749743" cy="862648"/>
                      </a:xfrm>
                      <a:prstGeom prst="rect">
                        <a:avLst/>
                      </a:prstGeom>
                    </p:spPr>
                  </p:pic>
                </p:oleObj>
              </mc:Fallback>
            </mc:AlternateContent>
          </a:graphicData>
        </a:graphic>
      </p:graphicFrame>
      <p:graphicFrame>
        <p:nvGraphicFramePr>
          <p:cNvPr id="11" name="Object 10">
            <a:extLst>
              <a:ext uri="{FF2B5EF4-FFF2-40B4-BE49-F238E27FC236}">
                <a16:creationId xmlns:a16="http://schemas.microsoft.com/office/drawing/2014/main" id="{4FA5B2E2-E7DE-45A8-864C-40BDA5B75041}"/>
              </a:ext>
            </a:extLst>
          </p:cNvPr>
          <p:cNvGraphicFramePr>
            <a:graphicFrameLocks noChangeAspect="1"/>
          </p:cNvGraphicFramePr>
          <p:nvPr>
            <p:extLst>
              <p:ext uri="{D42A27DB-BD31-4B8C-83A1-F6EECF244321}">
                <p14:modId xmlns:p14="http://schemas.microsoft.com/office/powerpoint/2010/main" val="3681122623"/>
              </p:ext>
            </p:extLst>
          </p:nvPr>
        </p:nvGraphicFramePr>
        <p:xfrm>
          <a:off x="2885553" y="5075964"/>
          <a:ext cx="388937" cy="415925"/>
        </p:xfrm>
        <a:graphic>
          <a:graphicData uri="http://schemas.openxmlformats.org/presentationml/2006/ole">
            <mc:AlternateContent xmlns:mc="http://schemas.openxmlformats.org/markup-compatibility/2006">
              <mc:Choice xmlns:v="urn:schemas-microsoft-com:vml" Requires="v">
                <p:oleObj name="Equation" r:id="rId11" imgW="177480" imgH="190440" progId="Equation.DSMT4">
                  <p:embed/>
                </p:oleObj>
              </mc:Choice>
              <mc:Fallback>
                <p:oleObj name="Equation" r:id="rId11" imgW="177480" imgH="190440" progId="Equation.DSMT4">
                  <p:embed/>
                  <p:pic>
                    <p:nvPicPr>
                      <p:cNvPr id="10" name="Object 9">
                        <a:extLst>
                          <a:ext uri="{FF2B5EF4-FFF2-40B4-BE49-F238E27FC236}">
                            <a16:creationId xmlns:a16="http://schemas.microsoft.com/office/drawing/2014/main" id="{243794E1-FE5A-4E47-85A5-20FBB01BA1E9}"/>
                          </a:ext>
                        </a:extLst>
                      </p:cNvPr>
                      <p:cNvPicPr/>
                      <p:nvPr/>
                    </p:nvPicPr>
                    <p:blipFill>
                      <a:blip r:embed="rId12"/>
                      <a:stretch>
                        <a:fillRect/>
                      </a:stretch>
                    </p:blipFill>
                    <p:spPr>
                      <a:xfrm>
                        <a:off x="2885553" y="5075964"/>
                        <a:ext cx="388937" cy="415925"/>
                      </a:xfrm>
                      <a:prstGeom prst="rect">
                        <a:avLst/>
                      </a:prstGeom>
                    </p:spPr>
                  </p:pic>
                </p:oleObj>
              </mc:Fallback>
            </mc:AlternateContent>
          </a:graphicData>
        </a:graphic>
      </p:graphicFrame>
      <p:pic>
        <p:nvPicPr>
          <p:cNvPr id="13" name="Audio 12">
            <a:hlinkClick r:id="" action="ppaction://media"/>
            <a:extLst>
              <a:ext uri="{FF2B5EF4-FFF2-40B4-BE49-F238E27FC236}">
                <a16:creationId xmlns:a16="http://schemas.microsoft.com/office/drawing/2014/main" id="{8832A887-AD28-4D26-8CB5-3063819217D5}"/>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909262828"/>
      </p:ext>
    </p:extLst>
  </p:cSld>
  <p:clrMapOvr>
    <a:masterClrMapping/>
  </p:clrMapOvr>
  <mc:AlternateContent xmlns:mc="http://schemas.openxmlformats.org/markup-compatibility/2006">
    <mc:Choice xmlns:p14="http://schemas.microsoft.com/office/powerpoint/2010/main" Requires="p14">
      <p:transition spd="slow" p14:dur="2000" advTm="80545"/>
    </mc:Choice>
    <mc:Fallback>
      <p:transition spd="slow" advTm="805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1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There is a fascinating construct called the </a:t>
            </a:r>
            <a:r>
              <a:rPr lang="en-US" i="1" dirty="0"/>
              <a:t>Moore-Penrose pseudoinverse</a:t>
            </a:r>
            <a:endParaRPr lang="en-US" dirty="0"/>
          </a:p>
          <a:p>
            <a:endParaRPr lang="en-US" i="1" dirty="0"/>
          </a:p>
          <a:p>
            <a:endParaRPr lang="en-US" i="1" dirty="0"/>
          </a:p>
          <a:p>
            <a:endParaRPr lang="en-US" i="1" dirty="0"/>
          </a:p>
          <a:p>
            <a:endParaRPr lang="en-US" i="1" dirty="0"/>
          </a:p>
          <a:p>
            <a:endParaRPr lang="en-US" i="1" dirty="0"/>
          </a:p>
          <a:p>
            <a:endParaRPr lang="en-US" i="1" dirty="0"/>
          </a:p>
          <a:p>
            <a:pPr lvl="1"/>
            <a:r>
              <a:rPr lang="en-US" dirty="0"/>
              <a:t>It turns out that </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10</a:t>
            </a:fld>
            <a:endParaRPr lang="en-CA"/>
          </a:p>
        </p:txBody>
      </p:sp>
      <p:sp>
        <p:nvSpPr>
          <p:cNvPr id="5" name="Rectangle 2">
            <a:extLst>
              <a:ext uri="{FF2B5EF4-FFF2-40B4-BE49-F238E27FC236}">
                <a16:creationId xmlns:a16="http://schemas.microsoft.com/office/drawing/2014/main" id="{A92A7F72-2BE0-4A0E-9795-AED1725B5C99}"/>
              </a:ext>
            </a:extLst>
          </p:cNvPr>
          <p:cNvSpPr>
            <a:spLocks noChangeArrowheads="1"/>
          </p:cNvSpPr>
          <p:nvPr/>
        </p:nvSpPr>
        <p:spPr bwMode="auto">
          <a:xfrm>
            <a:off x="1619794" y="3622766"/>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2" name="Object 11">
            <a:extLst>
              <a:ext uri="{FF2B5EF4-FFF2-40B4-BE49-F238E27FC236}">
                <a16:creationId xmlns:a16="http://schemas.microsoft.com/office/drawing/2014/main" id="{82EBE99F-D680-4F05-AF8C-D4948F05431A}"/>
              </a:ext>
            </a:extLst>
          </p:cNvPr>
          <p:cNvGraphicFramePr>
            <a:graphicFrameLocks noChangeAspect="1"/>
          </p:cNvGraphicFramePr>
          <p:nvPr>
            <p:extLst>
              <p:ext uri="{D42A27DB-BD31-4B8C-83A1-F6EECF244321}">
                <p14:modId xmlns:p14="http://schemas.microsoft.com/office/powerpoint/2010/main" val="2983994347"/>
              </p:ext>
            </p:extLst>
          </p:nvPr>
        </p:nvGraphicFramePr>
        <p:xfrm>
          <a:off x="1402952" y="2525554"/>
          <a:ext cx="6657404" cy="1880901"/>
        </p:xfrm>
        <a:graphic>
          <a:graphicData uri="http://schemas.openxmlformats.org/presentationml/2006/ole">
            <mc:AlternateContent xmlns:mc="http://schemas.openxmlformats.org/markup-compatibility/2006">
              <mc:Choice xmlns:v="urn:schemas-microsoft-com:vml" Requires="v">
                <p:oleObj name="Equation" r:id="rId5" imgW="3416040" imgH="965160" progId="Equation.DSMT4">
                  <p:embed/>
                </p:oleObj>
              </mc:Choice>
              <mc:Fallback>
                <p:oleObj name="Equation" r:id="rId5" imgW="3416040" imgH="965160" progId="Equation.DSMT4">
                  <p:embed/>
                  <p:pic>
                    <p:nvPicPr>
                      <p:cNvPr id="0" name=""/>
                      <p:cNvPicPr/>
                      <p:nvPr/>
                    </p:nvPicPr>
                    <p:blipFill>
                      <a:blip r:embed="rId6"/>
                      <a:stretch>
                        <a:fillRect/>
                      </a:stretch>
                    </p:blipFill>
                    <p:spPr>
                      <a:xfrm>
                        <a:off x="1402952" y="2525554"/>
                        <a:ext cx="6657404" cy="1880901"/>
                      </a:xfrm>
                      <a:prstGeom prst="rect">
                        <a:avLst/>
                      </a:prstGeom>
                    </p:spPr>
                  </p:pic>
                </p:oleObj>
              </mc:Fallback>
            </mc:AlternateContent>
          </a:graphicData>
        </a:graphic>
      </p:graphicFrame>
      <p:graphicFrame>
        <p:nvGraphicFramePr>
          <p:cNvPr id="14" name="Object 13">
            <a:extLst>
              <a:ext uri="{FF2B5EF4-FFF2-40B4-BE49-F238E27FC236}">
                <a16:creationId xmlns:a16="http://schemas.microsoft.com/office/drawing/2014/main" id="{B76D0857-FEE8-40EA-B4E9-1507615E676B}"/>
              </a:ext>
            </a:extLst>
          </p:cNvPr>
          <p:cNvGraphicFramePr>
            <a:graphicFrameLocks noChangeAspect="1"/>
          </p:cNvGraphicFramePr>
          <p:nvPr>
            <p:extLst>
              <p:ext uri="{D42A27DB-BD31-4B8C-83A1-F6EECF244321}">
                <p14:modId xmlns:p14="http://schemas.microsoft.com/office/powerpoint/2010/main" val="122956950"/>
              </p:ext>
            </p:extLst>
          </p:nvPr>
        </p:nvGraphicFramePr>
        <p:xfrm>
          <a:off x="3151868" y="4558471"/>
          <a:ext cx="1860550" cy="860425"/>
        </p:xfrm>
        <a:graphic>
          <a:graphicData uri="http://schemas.openxmlformats.org/presentationml/2006/ole">
            <mc:AlternateContent xmlns:mc="http://schemas.openxmlformats.org/markup-compatibility/2006">
              <mc:Choice xmlns:v="urn:schemas-microsoft-com:vml" Requires="v">
                <p:oleObj name="Equation" r:id="rId7" imgW="850680" imgH="393480" progId="Equation.DSMT4">
                  <p:embed/>
                </p:oleObj>
              </mc:Choice>
              <mc:Fallback>
                <p:oleObj name="Equation" r:id="rId7" imgW="850680" imgH="393480" progId="Equation.DSMT4">
                  <p:embed/>
                  <p:pic>
                    <p:nvPicPr>
                      <p:cNvPr id="11" name="Object 10">
                        <a:extLst>
                          <a:ext uri="{FF2B5EF4-FFF2-40B4-BE49-F238E27FC236}">
                            <a16:creationId xmlns:a16="http://schemas.microsoft.com/office/drawing/2014/main" id="{4FA5B2E2-E7DE-45A8-864C-40BDA5B75041}"/>
                          </a:ext>
                        </a:extLst>
                      </p:cNvPr>
                      <p:cNvPicPr/>
                      <p:nvPr/>
                    </p:nvPicPr>
                    <p:blipFill>
                      <a:blip r:embed="rId8"/>
                      <a:stretch>
                        <a:fillRect/>
                      </a:stretch>
                    </p:blipFill>
                    <p:spPr>
                      <a:xfrm>
                        <a:off x="3151868" y="4558471"/>
                        <a:ext cx="1860550" cy="860425"/>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F3ED5414-5E2E-46D3-AFBF-04771EF58E3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354726264"/>
      </p:ext>
    </p:extLst>
  </p:cSld>
  <p:clrMapOvr>
    <a:masterClrMapping/>
  </p:clrMapOvr>
  <mc:AlternateContent xmlns:mc="http://schemas.openxmlformats.org/markup-compatibility/2006">
    <mc:Choice xmlns:p14="http://schemas.microsoft.com/office/powerpoint/2010/main" Requires="p14">
      <p:transition spd="slow" p14:dur="2000" advTm="89393"/>
    </mc:Choice>
    <mc:Fallback>
      <p:transition spd="slow" advTm="893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3" fill="hold" display="0">
                  <p:stCondLst>
                    <p:cond delay="indefinite"/>
                  </p:stCondLst>
                  <p:endCondLst>
                    <p:cond evt="onStopAudio" delay="0">
                      <p:tgtEl>
                        <p:sldTgt/>
                      </p:tgtEl>
                    </p:cond>
                  </p:endCondLst>
                </p:cTn>
                <p:tgtEl>
                  <p:spTgt spid="1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Vector representation of a line</a:t>
            </a:r>
            <a:endParaRPr lang="en-CA" dirty="0"/>
          </a:p>
        </p:txBody>
      </p:sp>
      <p:sp>
        <p:nvSpPr>
          <p:cNvPr id="3" name="Content Placeholder 2"/>
          <p:cNvSpPr>
            <a:spLocks noGrp="1"/>
          </p:cNvSpPr>
          <p:nvPr>
            <p:ph idx="1"/>
          </p:nvPr>
        </p:nvSpPr>
        <p:spPr>
          <a:xfrm>
            <a:off x="457200" y="1600200"/>
            <a:ext cx="8032044" cy="4525963"/>
          </a:xfrm>
        </p:spPr>
        <p:txBody>
          <a:bodyPr/>
          <a:lstStyle/>
          <a:p>
            <a:r>
              <a:rPr lang="en-US" dirty="0"/>
              <a:t>For the example we just saw:</a:t>
            </a:r>
          </a:p>
          <a:p>
            <a:pPr lvl="1"/>
            <a:endParaRPr lang="en-US" dirty="0"/>
          </a:p>
          <a:p>
            <a:pPr lvl="1"/>
            <a:r>
              <a:rPr lang="en-US" dirty="0"/>
              <a:t>First, let                          and</a:t>
            </a:r>
          </a:p>
          <a:p>
            <a:pPr lvl="1"/>
            <a:endParaRPr lang="en-US" dirty="0"/>
          </a:p>
          <a:p>
            <a:pPr lvl="1"/>
            <a:endParaRPr lang="en-US" dirty="0"/>
          </a:p>
          <a:p>
            <a:pPr lvl="1"/>
            <a:r>
              <a:rPr lang="en-US" dirty="0"/>
              <a:t>We now assign</a:t>
            </a:r>
          </a:p>
          <a:p>
            <a:pPr lvl="1"/>
            <a:endParaRPr lang="en-US" dirty="0"/>
          </a:p>
          <a:p>
            <a:pPr lvl="1"/>
            <a:endParaRPr lang="en-US" dirty="0"/>
          </a:p>
          <a:p>
            <a:pPr lvl="1"/>
            <a:r>
              <a:rPr lang="en-US" dirty="0"/>
              <a:t>Finally, </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11</a:t>
            </a:fld>
            <a:endParaRPr lang="en-CA"/>
          </a:p>
        </p:txBody>
      </p:sp>
      <p:graphicFrame>
        <p:nvGraphicFramePr>
          <p:cNvPr id="8" name="Object 7">
            <a:extLst>
              <a:ext uri="{FF2B5EF4-FFF2-40B4-BE49-F238E27FC236}">
                <a16:creationId xmlns:a16="http://schemas.microsoft.com/office/drawing/2014/main" id="{35637865-D554-46BF-A1D3-C715C243447A}"/>
              </a:ext>
            </a:extLst>
          </p:cNvPr>
          <p:cNvGraphicFramePr>
            <a:graphicFrameLocks noChangeAspect="1"/>
          </p:cNvGraphicFramePr>
          <p:nvPr>
            <p:extLst>
              <p:ext uri="{D42A27DB-BD31-4B8C-83A1-F6EECF244321}">
                <p14:modId xmlns:p14="http://schemas.microsoft.com/office/powerpoint/2010/main" val="667298523"/>
              </p:ext>
            </p:extLst>
          </p:nvPr>
        </p:nvGraphicFramePr>
        <p:xfrm>
          <a:off x="2261149" y="2036718"/>
          <a:ext cx="1390650" cy="1189038"/>
        </p:xfrm>
        <a:graphic>
          <a:graphicData uri="http://schemas.openxmlformats.org/presentationml/2006/ole">
            <mc:AlternateContent xmlns:mc="http://schemas.openxmlformats.org/markup-compatibility/2006">
              <mc:Choice xmlns:v="urn:schemas-microsoft-com:vml" Requires="v">
                <p:oleObj name="Equation" r:id="rId5" imgW="698400" imgH="596880" progId="Equation.DSMT4">
                  <p:embed/>
                </p:oleObj>
              </mc:Choice>
              <mc:Fallback>
                <p:oleObj name="Equation" r:id="rId5" imgW="698400" imgH="596880" progId="Equation.DSMT4">
                  <p:embed/>
                  <p:pic>
                    <p:nvPicPr>
                      <p:cNvPr id="8" name="Object 7">
                        <a:extLst>
                          <a:ext uri="{FF2B5EF4-FFF2-40B4-BE49-F238E27FC236}">
                            <a16:creationId xmlns:a16="http://schemas.microsoft.com/office/drawing/2014/main" id="{35637865-D554-46BF-A1D3-C715C243447A}"/>
                          </a:ext>
                        </a:extLst>
                      </p:cNvPr>
                      <p:cNvPicPr/>
                      <p:nvPr/>
                    </p:nvPicPr>
                    <p:blipFill>
                      <a:blip r:embed="rId6"/>
                      <a:stretch>
                        <a:fillRect/>
                      </a:stretch>
                    </p:blipFill>
                    <p:spPr>
                      <a:xfrm>
                        <a:off x="2261149" y="2036718"/>
                        <a:ext cx="1390650" cy="1189038"/>
                      </a:xfrm>
                      <a:prstGeom prst="rect">
                        <a:avLst/>
                      </a:prstGeom>
                    </p:spPr>
                  </p:pic>
                </p:oleObj>
              </mc:Fallback>
            </mc:AlternateContent>
          </a:graphicData>
        </a:graphic>
      </p:graphicFrame>
      <p:graphicFrame>
        <p:nvGraphicFramePr>
          <p:cNvPr id="9" name="Object 8">
            <a:extLst>
              <a:ext uri="{FF2B5EF4-FFF2-40B4-BE49-F238E27FC236}">
                <a16:creationId xmlns:a16="http://schemas.microsoft.com/office/drawing/2014/main" id="{39F49937-4F55-41AE-BF79-03824982CF6D}"/>
              </a:ext>
            </a:extLst>
          </p:cNvPr>
          <p:cNvGraphicFramePr>
            <a:graphicFrameLocks noChangeAspect="1"/>
          </p:cNvGraphicFramePr>
          <p:nvPr>
            <p:extLst>
              <p:ext uri="{D42A27DB-BD31-4B8C-83A1-F6EECF244321}">
                <p14:modId xmlns:p14="http://schemas.microsoft.com/office/powerpoint/2010/main" val="2412036769"/>
              </p:ext>
            </p:extLst>
          </p:nvPr>
        </p:nvGraphicFramePr>
        <p:xfrm>
          <a:off x="4228467" y="2019300"/>
          <a:ext cx="1289050" cy="1189038"/>
        </p:xfrm>
        <a:graphic>
          <a:graphicData uri="http://schemas.openxmlformats.org/presentationml/2006/ole">
            <mc:AlternateContent xmlns:mc="http://schemas.openxmlformats.org/markup-compatibility/2006">
              <mc:Choice xmlns:v="urn:schemas-microsoft-com:vml" Requires="v">
                <p:oleObj name="Equation" r:id="rId7" imgW="647640" imgH="596880" progId="Equation.DSMT4">
                  <p:embed/>
                </p:oleObj>
              </mc:Choice>
              <mc:Fallback>
                <p:oleObj name="Equation" r:id="rId7" imgW="647640" imgH="596880" progId="Equation.DSMT4">
                  <p:embed/>
                  <p:pic>
                    <p:nvPicPr>
                      <p:cNvPr id="9" name="Object 8">
                        <a:extLst>
                          <a:ext uri="{FF2B5EF4-FFF2-40B4-BE49-F238E27FC236}">
                            <a16:creationId xmlns:a16="http://schemas.microsoft.com/office/drawing/2014/main" id="{39F49937-4F55-41AE-BF79-03824982CF6D}"/>
                          </a:ext>
                        </a:extLst>
                      </p:cNvPr>
                      <p:cNvPicPr/>
                      <p:nvPr/>
                    </p:nvPicPr>
                    <p:blipFill>
                      <a:blip r:embed="rId8"/>
                      <a:stretch>
                        <a:fillRect/>
                      </a:stretch>
                    </p:blipFill>
                    <p:spPr>
                      <a:xfrm>
                        <a:off x="4228467" y="2019300"/>
                        <a:ext cx="1289050" cy="1189038"/>
                      </a:xfrm>
                      <a:prstGeom prst="rect">
                        <a:avLst/>
                      </a:prstGeom>
                    </p:spPr>
                  </p:pic>
                </p:oleObj>
              </mc:Fallback>
            </mc:AlternateContent>
          </a:graphicData>
        </a:graphic>
      </p:graphicFrame>
      <p:graphicFrame>
        <p:nvGraphicFramePr>
          <p:cNvPr id="10" name="Object 9">
            <a:extLst>
              <a:ext uri="{FF2B5EF4-FFF2-40B4-BE49-F238E27FC236}">
                <a16:creationId xmlns:a16="http://schemas.microsoft.com/office/drawing/2014/main" id="{243794E1-FE5A-4E47-85A5-20FBB01BA1E9}"/>
              </a:ext>
            </a:extLst>
          </p:cNvPr>
          <p:cNvGraphicFramePr>
            <a:graphicFrameLocks noChangeAspect="1"/>
          </p:cNvGraphicFramePr>
          <p:nvPr>
            <p:extLst>
              <p:ext uri="{D42A27DB-BD31-4B8C-83A1-F6EECF244321}">
                <p14:modId xmlns:p14="http://schemas.microsoft.com/office/powerpoint/2010/main" val="483921031"/>
              </p:ext>
            </p:extLst>
          </p:nvPr>
        </p:nvGraphicFramePr>
        <p:xfrm>
          <a:off x="3020679" y="3138293"/>
          <a:ext cx="4748212" cy="1306513"/>
        </p:xfrm>
        <a:graphic>
          <a:graphicData uri="http://schemas.openxmlformats.org/presentationml/2006/ole">
            <mc:AlternateContent xmlns:mc="http://schemas.openxmlformats.org/markup-compatibility/2006">
              <mc:Choice xmlns:v="urn:schemas-microsoft-com:vml" Requires="v">
                <p:oleObj name="Equation" r:id="rId9" imgW="2171520" imgH="596880" progId="Equation.DSMT4">
                  <p:embed/>
                </p:oleObj>
              </mc:Choice>
              <mc:Fallback>
                <p:oleObj name="Equation" r:id="rId9" imgW="2171520" imgH="596880" progId="Equation.DSMT4">
                  <p:embed/>
                  <p:pic>
                    <p:nvPicPr>
                      <p:cNvPr id="10" name="Object 9">
                        <a:extLst>
                          <a:ext uri="{FF2B5EF4-FFF2-40B4-BE49-F238E27FC236}">
                            <a16:creationId xmlns:a16="http://schemas.microsoft.com/office/drawing/2014/main" id="{243794E1-FE5A-4E47-85A5-20FBB01BA1E9}"/>
                          </a:ext>
                        </a:extLst>
                      </p:cNvPr>
                      <p:cNvPicPr/>
                      <p:nvPr/>
                    </p:nvPicPr>
                    <p:blipFill>
                      <a:blip r:embed="rId10"/>
                      <a:stretch>
                        <a:fillRect/>
                      </a:stretch>
                    </p:blipFill>
                    <p:spPr>
                      <a:xfrm>
                        <a:off x="3020679" y="3138293"/>
                        <a:ext cx="4748212" cy="1306513"/>
                      </a:xfrm>
                      <a:prstGeom prst="rect">
                        <a:avLst/>
                      </a:prstGeom>
                    </p:spPr>
                  </p:pic>
                </p:oleObj>
              </mc:Fallback>
            </mc:AlternateContent>
          </a:graphicData>
        </a:graphic>
      </p:graphicFrame>
      <p:graphicFrame>
        <p:nvGraphicFramePr>
          <p:cNvPr id="15" name="Object 14">
            <a:extLst>
              <a:ext uri="{FF2B5EF4-FFF2-40B4-BE49-F238E27FC236}">
                <a16:creationId xmlns:a16="http://schemas.microsoft.com/office/drawing/2014/main" id="{8996D49D-E445-4FE5-BC75-843D3B1AFE3D}"/>
              </a:ext>
            </a:extLst>
          </p:cNvPr>
          <p:cNvGraphicFramePr>
            <a:graphicFrameLocks noChangeAspect="1"/>
          </p:cNvGraphicFramePr>
          <p:nvPr>
            <p:extLst>
              <p:ext uri="{D42A27DB-BD31-4B8C-83A1-F6EECF244321}">
                <p14:modId xmlns:p14="http://schemas.microsoft.com/office/powerpoint/2010/main" val="1101949116"/>
              </p:ext>
            </p:extLst>
          </p:nvPr>
        </p:nvGraphicFramePr>
        <p:xfrm>
          <a:off x="1091494" y="4444806"/>
          <a:ext cx="7397750" cy="1708150"/>
        </p:xfrm>
        <a:graphic>
          <a:graphicData uri="http://schemas.openxmlformats.org/presentationml/2006/ole">
            <mc:AlternateContent xmlns:mc="http://schemas.openxmlformats.org/markup-compatibility/2006">
              <mc:Choice xmlns:v="urn:schemas-microsoft-com:vml" Requires="v">
                <p:oleObj name="Equation" r:id="rId11" imgW="3797280" imgH="876240" progId="Equation.DSMT4">
                  <p:embed/>
                </p:oleObj>
              </mc:Choice>
              <mc:Fallback>
                <p:oleObj name="Equation" r:id="rId11" imgW="3797280" imgH="876240" progId="Equation.DSMT4">
                  <p:embed/>
                  <p:pic>
                    <p:nvPicPr>
                      <p:cNvPr id="12" name="Object 11">
                        <a:extLst>
                          <a:ext uri="{FF2B5EF4-FFF2-40B4-BE49-F238E27FC236}">
                            <a16:creationId xmlns:a16="http://schemas.microsoft.com/office/drawing/2014/main" id="{82EBE99F-D680-4F05-AF8C-D4948F05431A}"/>
                          </a:ext>
                        </a:extLst>
                      </p:cNvPr>
                      <p:cNvPicPr/>
                      <p:nvPr/>
                    </p:nvPicPr>
                    <p:blipFill>
                      <a:blip r:embed="rId12"/>
                      <a:stretch>
                        <a:fillRect/>
                      </a:stretch>
                    </p:blipFill>
                    <p:spPr>
                      <a:xfrm>
                        <a:off x="1091494" y="4444806"/>
                        <a:ext cx="7397750" cy="1708150"/>
                      </a:xfrm>
                      <a:prstGeom prst="rect">
                        <a:avLst/>
                      </a:prstGeom>
                    </p:spPr>
                  </p:pic>
                </p:oleObj>
              </mc:Fallback>
            </mc:AlternateContent>
          </a:graphicData>
        </a:graphic>
      </p:graphicFrame>
      <p:pic>
        <p:nvPicPr>
          <p:cNvPr id="16" name="Audio 15">
            <a:hlinkClick r:id="" action="ppaction://media"/>
            <a:extLst>
              <a:ext uri="{FF2B5EF4-FFF2-40B4-BE49-F238E27FC236}">
                <a16:creationId xmlns:a16="http://schemas.microsoft.com/office/drawing/2014/main" id="{4B24D0FD-2B62-4DF1-AA49-6B1619C34D3F}"/>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875311796"/>
      </p:ext>
    </p:extLst>
  </p:cSld>
  <p:clrMapOvr>
    <a:masterClrMapping/>
  </p:clrMapOvr>
  <mc:AlternateContent xmlns:mc="http://schemas.openxmlformats.org/markup-compatibility/2006">
    <mc:Choice xmlns:p14="http://schemas.microsoft.com/office/powerpoint/2010/main" Requires="p14">
      <p:transition spd="slow" p14:dur="2000" advTm="69491"/>
    </mc:Choice>
    <mc:Fallback>
      <p:transition spd="slow" advTm="694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9"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Algorithmic versus algebraic solutions</a:t>
            </a:r>
            <a:endParaRPr lang="en-CA" b="1" dirty="0"/>
          </a:p>
        </p:txBody>
      </p:sp>
      <p:sp>
        <p:nvSpPr>
          <p:cNvPr id="3" name="Content Placeholder 2"/>
          <p:cNvSpPr>
            <a:spLocks noGrp="1"/>
          </p:cNvSpPr>
          <p:nvPr>
            <p:ph idx="1"/>
          </p:nvPr>
        </p:nvSpPr>
        <p:spPr>
          <a:xfrm>
            <a:off x="457200" y="1600200"/>
            <a:ext cx="8032044" cy="4525963"/>
          </a:xfrm>
        </p:spPr>
        <p:txBody>
          <a:bodyPr/>
          <a:lstStyle/>
          <a:p>
            <a:r>
              <a:rPr lang="en-US" dirty="0"/>
              <a:t>In this course on linear algebra,</a:t>
            </a:r>
            <a:br>
              <a:rPr lang="en-US" dirty="0"/>
            </a:br>
            <a:r>
              <a:rPr lang="en-US" dirty="0"/>
              <a:t>	we focus a lot on algebra</a:t>
            </a:r>
          </a:p>
          <a:p>
            <a:pPr lvl="1"/>
            <a:r>
              <a:rPr lang="en-US" dirty="0"/>
              <a:t>However, when implementing solutions, it is often best to</a:t>
            </a:r>
            <a:br>
              <a:rPr lang="en-US" dirty="0"/>
            </a:br>
            <a:r>
              <a:rPr lang="en-US" dirty="0"/>
              <a:t>find efficient algorithms that solve the same problem</a:t>
            </a:r>
          </a:p>
          <a:p>
            <a:pPr lvl="1"/>
            <a:endParaRPr lang="en-US" dirty="0"/>
          </a:p>
          <a:p>
            <a:r>
              <a:rPr lang="en-US" dirty="0"/>
              <a:t>If you were to look at the matrix </a:t>
            </a:r>
            <a:r>
              <a:rPr lang="en-US" i="1" dirty="0"/>
              <a:t>A</a:t>
            </a:r>
            <a:r>
              <a:rPr lang="en-US" baseline="30000" dirty="0"/>
              <a:t>+</a:t>
            </a:r>
            <a:r>
              <a:rPr lang="en-US" dirty="0"/>
              <a:t> and asked to program it,</a:t>
            </a:r>
            <a:br>
              <a:rPr lang="en-US" dirty="0"/>
            </a:br>
            <a:r>
              <a:rPr lang="en-US" dirty="0"/>
              <a:t>	you likely can</a:t>
            </a:r>
          </a:p>
          <a:p>
            <a:pPr lvl="1"/>
            <a:r>
              <a:rPr lang="en-US" dirty="0"/>
              <a:t>Later in this course, we may be able to derive that matrix</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12</a:t>
            </a:fld>
            <a:endParaRPr lang="en-CA"/>
          </a:p>
        </p:txBody>
      </p:sp>
      <p:pic>
        <p:nvPicPr>
          <p:cNvPr id="10" name="Audio 9">
            <a:hlinkClick r:id="" action="ppaction://media"/>
            <a:extLst>
              <a:ext uri="{FF2B5EF4-FFF2-40B4-BE49-F238E27FC236}">
                <a16:creationId xmlns:a16="http://schemas.microsoft.com/office/drawing/2014/main" id="{A1EBF74B-3EAB-43E2-BCFA-01143A716E76}"/>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367137604"/>
      </p:ext>
    </p:extLst>
  </p:cSld>
  <p:clrMapOvr>
    <a:masterClrMapping/>
  </p:clrMapOvr>
  <mc:AlternateContent xmlns:mc="http://schemas.openxmlformats.org/markup-compatibility/2006">
    <mc:Choice xmlns:p14="http://schemas.microsoft.com/office/powerpoint/2010/main" Requires="p14">
      <p:transition spd="slow" p14:dur="2000" advTm="92667"/>
    </mc:Choice>
    <mc:Fallback>
      <p:transition spd="slow" advTm="926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10"/>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a:t>Following this topic, you now</a:t>
            </a:r>
          </a:p>
          <a:p>
            <a:pPr lvl="1"/>
            <a:r>
              <a:rPr lang="en-US" dirty="0"/>
              <a:t>Understand the equations of a line</a:t>
            </a:r>
          </a:p>
          <a:p>
            <a:pPr lvl="1"/>
            <a:r>
              <a:rPr lang="en-US" dirty="0"/>
              <a:t>Know how to find a vector representation of that line</a:t>
            </a:r>
            <a:br>
              <a:rPr lang="en-US" dirty="0"/>
            </a:br>
            <a:r>
              <a:rPr lang="en-US" dirty="0"/>
              <a:t>by solving a system of linear equations with one free variable</a:t>
            </a:r>
          </a:p>
          <a:p>
            <a:pPr lvl="1"/>
            <a:r>
              <a:rPr lang="en-US" dirty="0"/>
              <a:t>Understand that there are more algorithmic approaches to</a:t>
            </a:r>
            <a:br>
              <a:rPr lang="en-US" dirty="0"/>
            </a:br>
            <a:r>
              <a:rPr lang="en-US" dirty="0"/>
              <a:t>solving the same problem</a:t>
            </a:r>
          </a:p>
          <a:p>
            <a:pPr lvl="1"/>
            <a:r>
              <a:rPr lang="en-US" dirty="0"/>
              <a:t>Are aware that algorithmic approaches can be more easily </a:t>
            </a:r>
            <a:br>
              <a:rPr lang="en-US" dirty="0"/>
            </a:br>
            <a:r>
              <a:rPr lang="en-US" dirty="0"/>
              <a:t>programmed than algebraic approaches</a:t>
            </a:r>
          </a:p>
          <a:p>
            <a:pPr marL="914400" lvl="2" indent="0">
              <a:buNone/>
            </a:pPr>
            <a:endParaRPr lang="en-US" dirty="0"/>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a:extLst>
              <a:ext uri="{FF2B5EF4-FFF2-40B4-BE49-F238E27FC236}">
                <a16:creationId xmlns:a16="http://schemas.microsoft.com/office/drawing/2014/main" id="{296BC5C8-ED86-438F-953E-4BA617A1369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2475975949"/>
      </p:ext>
    </p:extLst>
  </p:cSld>
  <p:clrMapOvr>
    <a:masterClrMapping/>
  </p:clrMapOvr>
  <mc:AlternateContent xmlns:mc="http://schemas.openxmlformats.org/markup-compatibility/2006">
    <mc:Choice xmlns:p14="http://schemas.microsoft.com/office/powerpoint/2010/main" Requires="p14">
      <p:transition spd="slow" p14:dur="2000" advTm="66797"/>
    </mc:Choice>
    <mc:Fallback>
      <p:transition spd="slow" advTm="66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References</a:t>
            </a:r>
          </a:p>
        </p:txBody>
      </p:sp>
      <p:sp>
        <p:nvSpPr>
          <p:cNvPr id="3" name="Content Placeholder 2"/>
          <p:cNvSpPr>
            <a:spLocks noGrp="1"/>
          </p:cNvSpPr>
          <p:nvPr>
            <p:ph idx="1"/>
          </p:nvPr>
        </p:nvSpPr>
        <p:spPr>
          <a:xfrm>
            <a:off x="457200" y="1600200"/>
            <a:ext cx="8686800" cy="4525963"/>
          </a:xfrm>
        </p:spPr>
        <p:txBody>
          <a:bodyPr>
            <a:normAutofit/>
          </a:bodyPr>
          <a:lstStyle/>
          <a:p>
            <a:pPr marL="0" indent="0">
              <a:buNone/>
            </a:pPr>
            <a:r>
              <a:rPr lang="en-US" dirty="0"/>
              <a:t>[1]	https://en.wikipedia.org/wiki/Line_(geometry)</a:t>
            </a:r>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xmlns:p14="http://schemas.microsoft.com/office/powerpoint/2010/main">
    <mc:Choice Requires="p14">
      <p:transition spd="slow" p14:dur="2000" advTm="2462"/>
    </mc:Choice>
    <mc:Fallback xmlns="">
      <p:transition spd="slow" advTm="24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Acknowledgments</a:t>
            </a:r>
          </a:p>
        </p:txBody>
      </p:sp>
      <p:sp>
        <p:nvSpPr>
          <p:cNvPr id="3" name="Content Placeholder 2"/>
          <p:cNvSpPr>
            <a:spLocks noGrp="1"/>
          </p:cNvSpPr>
          <p:nvPr>
            <p:ph idx="1"/>
          </p:nvPr>
        </p:nvSpPr>
        <p:spPr/>
        <p:txBody>
          <a:bodyPr>
            <a:normAutofit/>
          </a:bodyPr>
          <a:lstStyle/>
          <a:p>
            <a:pPr marL="0" indent="0">
              <a:buNone/>
            </a:pPr>
            <a:r>
              <a:rPr lang="en-US" sz="1800" dirty="0"/>
              <a:t>None so far.</a:t>
            </a:r>
            <a:endParaRPr lang="en-CA" sz="1800" dirty="0"/>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xmlns:p14="http://schemas.microsoft.com/office/powerpoint/2010/main">
    <mc:Choice Requires="p14">
      <p:transition spd="slow" p14:dur="2000" advTm="1886"/>
    </mc:Choice>
    <mc:Fallback xmlns="">
      <p:transition spd="slow" advTm="18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a:t>These slides were prepared using the Cambria typeface. Mathematical equations use </a:t>
            </a:r>
            <a:r>
              <a:rPr lang="en-CA" sz="1800" dirty="0">
                <a:latin typeface="Times New Roman" panose="02020603050405020304" pitchFamily="18" charset="0"/>
              </a:rPr>
              <a:t>Times New Roman</a:t>
            </a:r>
            <a:r>
              <a:rPr lang="en-CA" sz="1800" dirty="0"/>
              <a:t>, and source code is presented using </a:t>
            </a:r>
            <a:r>
              <a:rPr lang="en-CA" sz="1800" dirty="0">
                <a:latin typeface="Consolas" panose="020B0609020204030204" pitchFamily="49" charset="0"/>
                <a:cs typeface="Consolas" panose="020B0609020204030204" pitchFamily="49" charset="0"/>
              </a:rPr>
              <a:t>Consolas</a:t>
            </a:r>
            <a:r>
              <a:rPr lang="en-CA" sz="1800" dirty="0"/>
              <a:t>.  Mathematical equations are prepared in </a:t>
            </a:r>
            <a:r>
              <a:rPr lang="en-CA" sz="1800" dirty="0" err="1"/>
              <a:t>MathType</a:t>
            </a:r>
            <a:r>
              <a:rPr lang="en-CA" sz="1800" dirty="0"/>
              <a:t> by Design Science, Inc.</a:t>
            </a:r>
          </a:p>
          <a:p>
            <a:pPr marL="0" indent="0">
              <a:buNone/>
            </a:pPr>
            <a:r>
              <a:rPr lang="en-CA" sz="1800" dirty="0"/>
              <a:t>Examples may be formulated and checked using Maple by </a:t>
            </a:r>
            <a:r>
              <a:rPr lang="en-CA" sz="1800" dirty="0" err="1"/>
              <a:t>Maplesoft</a:t>
            </a:r>
            <a:r>
              <a:rPr lang="en-CA" sz="1800" dirty="0"/>
              <a:t>, Inc.</a:t>
            </a:r>
          </a:p>
          <a:p>
            <a:pPr marL="0" indent="0">
              <a:buNone/>
            </a:pPr>
            <a:endParaRPr lang="en-CA" sz="1050" dirty="0"/>
          </a:p>
          <a:p>
            <a:pPr marL="0" indent="0">
              <a:buNone/>
            </a:pPr>
            <a:r>
              <a:rPr lang="en-CA" sz="1800" dirty="0"/>
              <a:t>The photographs of flowers and a monarch butter appearing on the title slide and accenting the top of each other slide were taken at the Royal Botanical Gardens in October of 2017 by Douglas Wilhelm Harder. Please see</a:t>
            </a:r>
          </a:p>
          <a:p>
            <a:pPr marL="0" indent="0" algn="ctr">
              <a:buNone/>
            </a:pPr>
            <a:r>
              <a:rPr lang="en-CA" sz="1800" dirty="0"/>
              <a:t>https://www.rbg.ca/</a:t>
            </a:r>
          </a:p>
          <a:p>
            <a:pPr marL="0" indent="0">
              <a:buNone/>
            </a:pPr>
            <a:r>
              <a:rPr lang="en-CA" sz="1800" dirty="0"/>
              <a:t>for 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US"/>
              <a:t>The equations of a line</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pPr/>
              <a:t>16</a:t>
            </a:fld>
            <a:endParaRPr lang="en-CA"/>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xmlns:p14="http://schemas.microsoft.com/office/powerpoint/2010/main">
    <mc:Choice Requires="p14">
      <p:transition spd="slow" p14:dur="2000" advTm="1577"/>
    </mc:Choice>
    <mc:Fallback xmlns="">
      <p:transition spd="slow" advTm="15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a:t>ne</a:t>
            </a:r>
            <a:r>
              <a:rPr lang="en-CA"/>
              <a:t> 112 </a:t>
            </a:r>
            <a:r>
              <a:rPr lang="en-CA" i="1" dirty="0"/>
              <a:t>Linear algebra for nanotechnology engineering</a:t>
            </a:r>
            <a:r>
              <a:rPr lang="en-CA" dirty="0"/>
              <a:t> course taught at the University of Waterloo. 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US"/>
              <a:t>The equations of a line</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17</a:t>
            </a:fld>
            <a:endParaRPr lang="en-CA"/>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xmlns:p14="http://schemas.microsoft.com/office/powerpoint/2010/main">
    <mc:Choice Requires="p14">
      <p:transition spd="slow" p14:dur="2000" advTm="2766"/>
    </mc:Choice>
    <mc:Fallback xmlns="">
      <p:transition spd="slow" advTm="27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6.7|8.5|16.5|4.9|25.5"/>
</p:tagLst>
</file>

<file path=ppt/tags/tag2.xml><?xml version="1.0" encoding="utf-8"?>
<p:tagLst xmlns:a="http://schemas.openxmlformats.org/drawingml/2006/main" xmlns:r="http://schemas.openxmlformats.org/officeDocument/2006/relationships" xmlns:p="http://schemas.openxmlformats.org/presentationml/2006/main">
  <p:tag name="TIMING" val="|7.4|13.5|12.1|10.6"/>
</p:tagLst>
</file>

<file path=ppt/tags/tag3.xml><?xml version="1.0" encoding="utf-8"?>
<p:tagLst xmlns:a="http://schemas.openxmlformats.org/drawingml/2006/main" xmlns:r="http://schemas.openxmlformats.org/officeDocument/2006/relationships" xmlns:p="http://schemas.openxmlformats.org/presentationml/2006/main">
  <p:tag name="TIMING" val="|5.6|28|45.3|20.4|19.7"/>
</p:tagLst>
</file>

<file path=ppt/tags/tag4.xml><?xml version="1.0" encoding="utf-8"?>
<p:tagLst xmlns:a="http://schemas.openxmlformats.org/drawingml/2006/main" xmlns:r="http://schemas.openxmlformats.org/officeDocument/2006/relationships" xmlns:p="http://schemas.openxmlformats.org/presentationml/2006/main">
  <p:tag name="TIMING" val="|34.8"/>
</p:tagLst>
</file>

<file path=ppt/tags/tag5.xml><?xml version="1.0" encoding="utf-8"?>
<p:tagLst xmlns:a="http://schemas.openxmlformats.org/drawingml/2006/main" xmlns:r="http://schemas.openxmlformats.org/officeDocument/2006/relationships" xmlns:p="http://schemas.openxmlformats.org/presentationml/2006/main">
  <p:tag name="TIMING" val="|5.5|12.1"/>
</p:tagLst>
</file>

<file path=ppt/tags/tag6.xml><?xml version="1.0" encoding="utf-8"?>
<p:tagLst xmlns:a="http://schemas.openxmlformats.org/drawingml/2006/main" xmlns:r="http://schemas.openxmlformats.org/officeDocument/2006/relationships" xmlns:p="http://schemas.openxmlformats.org/presentationml/2006/main">
  <p:tag name="TIMING" val="|7.6|7.3|8.1|11.9|5.7|9.1"/>
</p:tagLst>
</file>

<file path=ppt/tags/tag7.xml><?xml version="1.0" encoding="utf-8"?>
<p:tagLst xmlns:a="http://schemas.openxmlformats.org/drawingml/2006/main" xmlns:r="http://schemas.openxmlformats.org/officeDocument/2006/relationships" xmlns:p="http://schemas.openxmlformats.org/presentationml/2006/main">
  <p:tag name="TIMING" val="|6.8|36|7.8|17.3"/>
</p:tagLst>
</file>

<file path=ppt/tags/tag8.xml><?xml version="1.0" encoding="utf-8"?>
<p:tagLst xmlns:a="http://schemas.openxmlformats.org/drawingml/2006/main" xmlns:r="http://schemas.openxmlformats.org/officeDocument/2006/relationships" xmlns:p="http://schemas.openxmlformats.org/presentationml/2006/main">
  <p:tag name="TIMING" val="|46.9"/>
</p:tagLst>
</file>

<file path=ppt/tags/tag9.xml><?xml version="1.0" encoding="utf-8"?>
<p:tagLst xmlns:a="http://schemas.openxmlformats.org/drawingml/2006/main" xmlns:r="http://schemas.openxmlformats.org/officeDocument/2006/relationships" xmlns:p="http://schemas.openxmlformats.org/presentationml/2006/main">
  <p:tag name="TIMING" val="|3.2|8|10|1.7"/>
</p:tagLst>
</file>

<file path=ppt/tags/tag10.xml><?xml version="1.0" encoding="utf-8"?>
<p:tagLst xmlns:a="http://schemas.openxmlformats.org/drawingml/2006/main" xmlns:r="http://schemas.openxmlformats.org/officeDocument/2006/relationships" xmlns:p="http://schemas.openxmlformats.org/presentationml/2006/main">
  <p:tag name="TIMING" val="|22.3|45.8|17.4"/>
</p:tagLst>
</file>

<file path=ppt/tags/tag11.xml><?xml version="1.0" encoding="utf-8"?>
<p:tagLst xmlns:a="http://schemas.openxmlformats.org/drawingml/2006/main" xmlns:r="http://schemas.openxmlformats.org/officeDocument/2006/relationships" xmlns:p="http://schemas.openxmlformats.org/presentationml/2006/main">
  <p:tag name="TIMING" val="|3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50830</TotalTime>
  <Words>1036</Words>
  <Application>Microsoft Office PowerPoint</Application>
  <PresentationFormat>On-screen Show (4:3)</PresentationFormat>
  <Paragraphs>142</Paragraphs>
  <Slides>17</Slides>
  <Notes>0</Notes>
  <HiddenSlides>0</HiddenSlides>
  <MMClips>17</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2</vt:i4>
      </vt:variant>
      <vt:variant>
        <vt:lpstr>Slide Titles</vt:lpstr>
      </vt:variant>
      <vt:variant>
        <vt:i4>17</vt:i4>
      </vt:variant>
    </vt:vector>
  </HeadingPairs>
  <TitlesOfParts>
    <vt:vector size="29" baseType="lpstr">
      <vt:lpstr>Arial</vt:lpstr>
      <vt:lpstr>Bookman Old Style</vt:lpstr>
      <vt:lpstr>Calibri</vt:lpstr>
      <vt:lpstr>Cambria</vt:lpstr>
      <vt:lpstr>Consolas</vt:lpstr>
      <vt:lpstr>Constantia</vt:lpstr>
      <vt:lpstr>Georgia</vt:lpstr>
      <vt:lpstr>Symbol</vt:lpstr>
      <vt:lpstr>Times New Roman</vt:lpstr>
      <vt:lpstr>Office Theme</vt:lpstr>
      <vt:lpstr>MathType 6.0 Equation</vt:lpstr>
      <vt:lpstr>Equation</vt:lpstr>
      <vt:lpstr>7.6 The equations of a line</vt:lpstr>
      <vt:lpstr>Introduction</vt:lpstr>
      <vt:lpstr>Equation of a plane</vt:lpstr>
      <vt:lpstr>Equations of a line</vt:lpstr>
      <vt:lpstr>Parallel or equal planes</vt:lpstr>
      <vt:lpstr>Non-parallel planes</vt:lpstr>
      <vt:lpstr>Ideal vector representation</vt:lpstr>
      <vt:lpstr>Vector representation of a line</vt:lpstr>
      <vt:lpstr>Vector representation of a line</vt:lpstr>
      <vt:lpstr>Vector representation of a line</vt:lpstr>
      <vt:lpstr>Vector representation of a line</vt:lpstr>
      <vt:lpstr>Algorithmic versus algebraic solutions</vt:lpstr>
      <vt:lpstr>Summary</vt:lpstr>
      <vt:lpstr>References</vt:lpstr>
      <vt:lpstr>Acknowledgments</vt:lpstr>
      <vt:lpstr>Colophon </vt:lpstr>
      <vt:lpstr>Disclaimer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Harder</cp:lastModifiedBy>
  <cp:revision>1221</cp:revision>
  <dcterms:created xsi:type="dcterms:W3CDTF">2020-04-30T19:27:29Z</dcterms:created>
  <dcterms:modified xsi:type="dcterms:W3CDTF">2021-07-28T21:37:44Z</dcterms:modified>
</cp:coreProperties>
</file>